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9D5B1-60F8-4CEF-8F4B-A226E3B21D0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C8ED2-9B20-4C78-BA05-0B3151F39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C8ED2-9B20-4C78-BA05-0B3151F398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F5B3-DF2C-404F-9C3B-DC814F38D0EE}" type="datetimeFigureOut">
              <a:rPr lang="en-US" smtClean="0"/>
              <a:pPr/>
              <a:t>4/25/2009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B3EF9-03E4-438A-85CD-F6AADD39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 Transformation</a:t>
            </a:r>
            <a:br>
              <a:rPr lang="en-US" dirty="0" smtClean="0"/>
            </a:br>
            <a:r>
              <a:rPr lang="en-US" dirty="0" smtClean="0"/>
              <a:t>4/30/2009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Omar </a:t>
            </a:r>
            <a:r>
              <a:rPr lang="en-US" dirty="0" err="1" smtClean="0"/>
              <a:t>Oreifej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41512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endParaRPr lang="en-US" b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667250" y="3930650"/>
          <a:ext cx="114300" cy="215900"/>
        </p:xfrm>
        <a:graphic>
          <a:graphicData uri="http://schemas.openxmlformats.org/presentationml/2006/ole">
            <p:oleObj spid="_x0000_s1031" name="Equation" r:id="rId3" imgW="114120" imgH="215640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209800"/>
            <a:ext cx="3009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2209800"/>
            <a:ext cx="1600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ight Arrow 17"/>
          <p:cNvSpPr/>
          <p:nvPr/>
        </p:nvSpPr>
        <p:spPr>
          <a:xfrm>
            <a:off x="3657600" y="2590800"/>
            <a:ext cx="28956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242932"/>
            <a:ext cx="2175309" cy="780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Input: </a:t>
            </a:r>
          </a:p>
          <a:p>
            <a:pPr lvl="1"/>
            <a:r>
              <a:rPr lang="en-US" sz="2000" b="1" dirty="0" smtClean="0"/>
              <a:t>I</a:t>
            </a:r>
            <a:r>
              <a:rPr lang="en-US" sz="2000" dirty="0" smtClean="0"/>
              <a:t>(x, y, c)</a:t>
            </a:r>
          </a:p>
          <a:p>
            <a:pPr lvl="1"/>
            <a:r>
              <a:rPr lang="en-US" sz="2000" b="1" dirty="0" smtClean="0"/>
              <a:t>H</a:t>
            </a:r>
          </a:p>
          <a:p>
            <a:r>
              <a:rPr lang="en-US" sz="2400" dirty="0" smtClean="0"/>
              <a:t>Output:</a:t>
            </a:r>
          </a:p>
          <a:p>
            <a:pPr lvl="1"/>
            <a:r>
              <a:rPr lang="en-US" sz="2000" b="1" dirty="0" smtClean="0"/>
              <a:t>I’</a:t>
            </a:r>
            <a:r>
              <a:rPr lang="en-US" sz="2000" dirty="0" smtClean="0"/>
              <a:t>(x, y, c)</a:t>
            </a:r>
            <a:endParaRPr lang="en-US" sz="2000" b="1" dirty="0" smtClean="0"/>
          </a:p>
          <a:p>
            <a:r>
              <a:rPr lang="en-US" sz="2400" dirty="0" smtClean="0"/>
              <a:t>Steps:</a:t>
            </a:r>
          </a:p>
          <a:p>
            <a:pPr lvl="1"/>
            <a:r>
              <a:rPr lang="en-US" sz="2000" dirty="0" smtClean="0"/>
              <a:t>Calculate size of </a:t>
            </a:r>
            <a:r>
              <a:rPr lang="en-US" sz="2000" b="1" dirty="0" smtClean="0"/>
              <a:t>I’</a:t>
            </a:r>
            <a:endParaRPr lang="en-US" sz="2000" dirty="0" smtClean="0"/>
          </a:p>
          <a:p>
            <a:pPr lvl="2"/>
            <a:r>
              <a:rPr lang="en-US" sz="1600" dirty="0" smtClean="0"/>
              <a:t>Transformation of border points</a:t>
            </a:r>
          </a:p>
          <a:p>
            <a:pPr lvl="1"/>
            <a:r>
              <a:rPr lang="en-US" sz="2000" dirty="0" smtClean="0"/>
              <a:t>Empty transformed image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1347" y="2416026"/>
            <a:ext cx="157945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239000" y="2057400"/>
            <a:ext cx="1143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9000" y="2057400"/>
            <a:ext cx="1524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2057400"/>
            <a:ext cx="1524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00" y="4114800"/>
            <a:ext cx="1524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9600" y="4114800"/>
            <a:ext cx="152400" cy="152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>
          <a:xfrm flipV="1">
            <a:off x="6400800" y="21336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6400800" y="38862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469420" y="3886200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696200" y="419100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I’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6498266" y="2906233"/>
            <a:ext cx="685800" cy="5334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530165" y="2982433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7" grpId="0"/>
      <p:bldP spid="28" grpId="0"/>
      <p:bldP spid="16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10800000">
            <a:off x="6521301" y="3124200"/>
            <a:ext cx="685800" cy="5334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600200"/>
            <a:ext cx="51054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smtClean="0"/>
              <a:t>Compute </a:t>
            </a:r>
            <a:r>
              <a:rPr lang="en-US" b="1" dirty="0" smtClean="0"/>
              <a:t>H</a:t>
            </a:r>
            <a:r>
              <a:rPr lang="en-US" baseline="30000" dirty="0" smtClean="0"/>
              <a:t>-1</a:t>
            </a:r>
          </a:p>
          <a:p>
            <a:pPr lvl="1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every pixel in </a:t>
            </a:r>
            <a:r>
              <a:rPr lang="en-US" b="1" dirty="0" smtClean="0"/>
              <a:t>I’</a:t>
            </a:r>
            <a:r>
              <a:rPr lang="en-US" dirty="0" smtClean="0"/>
              <a:t>(x, y, c)</a:t>
            </a:r>
          </a:p>
          <a:p>
            <a:pPr lvl="1">
              <a:buNone/>
            </a:pPr>
            <a:r>
              <a:rPr lang="en-US" dirty="0" smtClean="0"/>
              <a:t>	{</a:t>
            </a:r>
          </a:p>
          <a:p>
            <a:pPr lvl="3">
              <a:buNone/>
            </a:pPr>
            <a:r>
              <a:rPr lang="en-US" sz="2400" dirty="0" smtClean="0"/>
              <a:t>Find source </a:t>
            </a:r>
            <a:r>
              <a:rPr lang="en-US" sz="2400" dirty="0" smtClean="0"/>
              <a:t>pixel/s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If (source is within </a:t>
            </a:r>
            <a:r>
              <a:rPr lang="en-US" sz="2400" b="1" dirty="0" smtClean="0"/>
              <a:t>I</a:t>
            </a:r>
            <a:r>
              <a:rPr lang="en-US" sz="2400" dirty="0" smtClean="0"/>
              <a:t>)</a:t>
            </a:r>
          </a:p>
          <a:p>
            <a:pPr lvl="3">
              <a:buNone/>
            </a:pPr>
            <a:r>
              <a:rPr lang="en-US" sz="2400" dirty="0" smtClean="0"/>
              <a:t>		Interpolate pixel value</a:t>
            </a:r>
          </a:p>
          <a:p>
            <a:pPr lvl="3">
              <a:buNone/>
            </a:pPr>
            <a:r>
              <a:rPr lang="en-US" sz="2400" dirty="0" smtClean="0"/>
              <a:t>Else</a:t>
            </a:r>
          </a:p>
          <a:p>
            <a:pPr lvl="4">
              <a:buNone/>
            </a:pPr>
            <a:r>
              <a:rPr lang="en-US" sz="2400" dirty="0" smtClean="0"/>
              <a:t>Assign pixel value to zero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7547" y="2656294"/>
            <a:ext cx="157945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315200" y="2297668"/>
            <a:ext cx="11430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45620" y="4126468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72400" y="443126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I’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73701" y="3212068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</a:t>
            </a:r>
            <a:r>
              <a:rPr lang="en-US" b="1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OpenCV</a:t>
            </a:r>
            <a:endParaRPr lang="en-US" dirty="0" smtClean="0"/>
          </a:p>
          <a:p>
            <a:pPr lvl="1"/>
            <a:r>
              <a:rPr lang="en-US" dirty="0" smtClean="0"/>
              <a:t>Image Reading/Writing and visualization</a:t>
            </a:r>
          </a:p>
          <a:p>
            <a:r>
              <a:rPr lang="en-US" dirty="0" smtClean="0"/>
              <a:t>Host side:</a:t>
            </a:r>
          </a:p>
          <a:p>
            <a:pPr lvl="1"/>
            <a:r>
              <a:rPr lang="en-US" dirty="0" smtClean="0"/>
              <a:t>Calculate transformed image size</a:t>
            </a:r>
          </a:p>
          <a:p>
            <a:pPr lvl="1"/>
            <a:r>
              <a:rPr lang="en-US" dirty="0" smtClean="0"/>
              <a:t>Calculate (</a:t>
            </a:r>
            <a:r>
              <a:rPr lang="en-US" b="1" dirty="0" smtClean="0"/>
              <a:t>H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Prepare inputs/outputs</a:t>
            </a:r>
          </a:p>
          <a:p>
            <a:r>
              <a:rPr lang="en-US" dirty="0" smtClean="0"/>
              <a:t>Kernel side:</a:t>
            </a:r>
          </a:p>
          <a:p>
            <a:pPr lvl="1"/>
            <a:r>
              <a:rPr lang="en-US" dirty="0" smtClean="0"/>
              <a:t> Thread per pixel</a:t>
            </a:r>
          </a:p>
          <a:p>
            <a:pPr lvl="1"/>
            <a:r>
              <a:rPr lang="en-US" dirty="0" smtClean="0"/>
              <a:t>Calculate pixel source</a:t>
            </a:r>
          </a:p>
          <a:p>
            <a:pPr lvl="1"/>
            <a:r>
              <a:rPr lang="en-US" dirty="0" smtClean="0"/>
              <a:t>Obtain pixel value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Compute all pixel’s channels in the same thread</a:t>
            </a:r>
          </a:p>
          <a:p>
            <a:pPr lvl="1"/>
            <a:r>
              <a:rPr lang="en-US" sz="2400" dirty="0" smtClean="0"/>
              <a:t>Increased thread utilization</a:t>
            </a:r>
          </a:p>
          <a:p>
            <a:pPr lvl="1"/>
            <a:r>
              <a:rPr lang="en-US" sz="2400" dirty="0" smtClean="0"/>
              <a:t>Less CPU-GPU reads/writes</a:t>
            </a:r>
          </a:p>
          <a:p>
            <a:r>
              <a:rPr lang="en-US" sz="2800" dirty="0" smtClean="0"/>
              <a:t> Shared </a:t>
            </a:r>
            <a:r>
              <a:rPr lang="en-US" sz="2800" b="1" dirty="0" smtClean="0"/>
              <a:t>H</a:t>
            </a:r>
            <a:r>
              <a:rPr lang="en-US" sz="2800" baseline="30000" dirty="0" smtClean="0"/>
              <a:t>-1</a:t>
            </a:r>
          </a:p>
          <a:p>
            <a:pPr lvl="1"/>
            <a:r>
              <a:rPr lang="en-US" sz="2400" dirty="0" smtClean="0"/>
              <a:t>Less memory access latency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   Performance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85800" y="4354033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0467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31" y="1578934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1631" y="1045534"/>
          <a:ext cx="80772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473200"/>
                <a:gridCol w="1219200"/>
                <a:gridCol w="1346200"/>
                <a:gridCol w="1346200"/>
                <a:gridCol w="1346200"/>
              </a:tblGrid>
              <a:tr h="1427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 time(ms)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GPU </a:t>
                      </a:r>
                      <a:r>
                        <a:rPr lang="en-US" dirty="0" smtClean="0"/>
                        <a:t>time(ms)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 CPU/GPU</a:t>
                      </a:r>
                      <a:endParaRPr lang="en-US" dirty="0"/>
                    </a:p>
                  </a:txBody>
                  <a:tcPr/>
                </a:tc>
              </a:tr>
              <a:tr h="82702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50x50 = 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/>
                </a:tc>
              </a:tr>
              <a:tr h="82702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100x100 = 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  <a:tr h="82702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250x250 = 62500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  <a:tr h="82702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500x336 = 168000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</a:t>
                      </a:r>
                      <a:endParaRPr lang="en-US" dirty="0"/>
                    </a:p>
                  </a:txBody>
                  <a:tcPr/>
                </a:tc>
              </a:tr>
              <a:tr h="82702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1024x768 = 786432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313.11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9" name="Picture 5" descr="C:\myfiles\Courses\Multi\Project\images\wol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99" y="2502610"/>
            <a:ext cx="786384" cy="786384"/>
          </a:xfrm>
          <a:prstGeom prst="rect">
            <a:avLst/>
          </a:prstGeom>
          <a:noFill/>
        </p:spPr>
      </p:pic>
      <p:pic>
        <p:nvPicPr>
          <p:cNvPr id="16390" name="Picture 6" descr="C:\myfiles\Courses\Multi\Project\images\tmpwol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8031" y="2504554"/>
            <a:ext cx="836579" cy="786384"/>
          </a:xfrm>
          <a:prstGeom prst="rect">
            <a:avLst/>
          </a:prstGeom>
          <a:noFill/>
        </p:spPr>
      </p:pic>
      <p:pic>
        <p:nvPicPr>
          <p:cNvPr id="16391" name="Picture 7" descr="C:\myfiles\Courses\Multi\Project\images\wolf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899" y="3325924"/>
            <a:ext cx="786384" cy="786384"/>
          </a:xfrm>
          <a:prstGeom prst="rect">
            <a:avLst/>
          </a:prstGeom>
          <a:noFill/>
        </p:spPr>
      </p:pic>
      <p:pic>
        <p:nvPicPr>
          <p:cNvPr id="16392" name="Picture 8" descr="C:\myfiles\Courses\Multi\Project\images\tmpwol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79927" y="3320314"/>
            <a:ext cx="495422" cy="786384"/>
          </a:xfrm>
          <a:prstGeom prst="rect">
            <a:avLst/>
          </a:prstGeom>
          <a:noFill/>
        </p:spPr>
      </p:pic>
      <p:pic>
        <p:nvPicPr>
          <p:cNvPr id="16393" name="Picture 9" descr="C:\myfiles\Courses\Multi\Project\images\wolf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3899" y="4145350"/>
            <a:ext cx="786384" cy="786384"/>
          </a:xfrm>
          <a:prstGeom prst="rect">
            <a:avLst/>
          </a:prstGeom>
          <a:noFill/>
        </p:spPr>
      </p:pic>
      <p:pic>
        <p:nvPicPr>
          <p:cNvPr id="16394" name="Picture 10" descr="C:\myfiles\Courses\Multi\Project\images\tmpwolf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92508" y="4147293"/>
            <a:ext cx="688872" cy="786384"/>
          </a:xfrm>
          <a:prstGeom prst="rect">
            <a:avLst/>
          </a:prstGeom>
          <a:noFill/>
        </p:spPr>
      </p:pic>
      <p:pic>
        <p:nvPicPr>
          <p:cNvPr id="16395" name="Picture 11" descr="C:\myfiles\Courses\Multi\Project\images\wolf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271" y="4971004"/>
            <a:ext cx="1170214" cy="786384"/>
          </a:xfrm>
          <a:prstGeom prst="rect">
            <a:avLst/>
          </a:prstGeom>
          <a:noFill/>
        </p:spPr>
      </p:pic>
      <p:pic>
        <p:nvPicPr>
          <p:cNvPr id="16396" name="Picture 12" descr="C:\myfiles\Courses\Multi\Project\images\tmpwol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27528" y="4972330"/>
            <a:ext cx="810655" cy="786384"/>
          </a:xfrm>
          <a:prstGeom prst="rect">
            <a:avLst/>
          </a:prstGeom>
          <a:noFill/>
        </p:spPr>
      </p:pic>
      <p:pic>
        <p:nvPicPr>
          <p:cNvPr id="16397" name="Picture 13" descr="C:\myfiles\Courses\Multi\Project\images\tmpwolf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79378" y="5803594"/>
            <a:ext cx="917149" cy="786384"/>
          </a:xfrm>
          <a:prstGeom prst="rect">
            <a:avLst/>
          </a:prstGeom>
          <a:noFill/>
        </p:spPr>
      </p:pic>
      <p:pic>
        <p:nvPicPr>
          <p:cNvPr id="16398" name="Picture 14" descr="C:\myfiles\Courses\Multi\Project\images\wolf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7691" y="5803594"/>
            <a:ext cx="990600" cy="787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5943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CPU: Intel Core Due 2 – 9300</a:t>
            </a:r>
          </a:p>
          <a:p>
            <a:r>
              <a:rPr lang="en-US" dirty="0" smtClean="0"/>
              <a:t>GPU: </a:t>
            </a:r>
            <a:r>
              <a:rPr lang="en-US" dirty="0" err="1" smtClean="0"/>
              <a:t>Nvidia</a:t>
            </a:r>
            <a:r>
              <a:rPr lang="en-US" dirty="0" smtClean="0"/>
              <a:t> 8600M GT</a:t>
            </a:r>
            <a:endParaRPr lang="en-US" dirty="0"/>
          </a:p>
        </p:txBody>
      </p:sp>
      <p:pic>
        <p:nvPicPr>
          <p:cNvPr id="16387" name="Picture 3" descr="C:\myfiles\Courses\Multi\Project\images\plo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143000"/>
            <a:ext cx="6610350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171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Image Transformation 4/30/2009</vt:lpstr>
      <vt:lpstr>Image Transformation</vt:lpstr>
      <vt:lpstr>Process</vt:lpstr>
      <vt:lpstr>Process</vt:lpstr>
      <vt:lpstr>Implementation</vt:lpstr>
      <vt:lpstr>Optimizations</vt:lpstr>
      <vt:lpstr>Screenshot</vt:lpstr>
      <vt:lpstr>Results</vt:lpstr>
      <vt:lpstr>Results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Transformation</dc:title>
  <dc:creator>Omar</dc:creator>
  <cp:lastModifiedBy>Omar Oreifej</cp:lastModifiedBy>
  <cp:revision>142</cp:revision>
  <dcterms:created xsi:type="dcterms:W3CDTF">2009-03-11T22:35:10Z</dcterms:created>
  <dcterms:modified xsi:type="dcterms:W3CDTF">2009-04-25T16:33:54Z</dcterms:modified>
</cp:coreProperties>
</file>