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sldIdLst>
    <p:sldId id="256" r:id="rId2"/>
    <p:sldId id="284" r:id="rId3"/>
    <p:sldId id="285" r:id="rId4"/>
    <p:sldId id="286" r:id="rId5"/>
    <p:sldId id="287" r:id="rId6"/>
    <p:sldId id="293" r:id="rId7"/>
    <p:sldId id="297" r:id="rId8"/>
    <p:sldId id="311" r:id="rId9"/>
    <p:sldId id="312" r:id="rId10"/>
    <p:sldId id="296" r:id="rId11"/>
    <p:sldId id="298" r:id="rId12"/>
    <p:sldId id="314" r:id="rId13"/>
    <p:sldId id="315" r:id="rId14"/>
    <p:sldId id="299" r:id="rId15"/>
    <p:sldId id="301" r:id="rId16"/>
    <p:sldId id="308" r:id="rId17"/>
    <p:sldId id="313" r:id="rId18"/>
    <p:sldId id="303" r:id="rId19"/>
    <p:sldId id="305" r:id="rId20"/>
    <p:sldId id="306" r:id="rId21"/>
    <p:sldId id="307" r:id="rId22"/>
    <p:sldId id="309" r:id="rId23"/>
    <p:sldId id="290" r:id="rId24"/>
    <p:sldId id="310" r:id="rId25"/>
    <p:sldId id="289" r:id="rId26"/>
    <p:sldId id="292" r:id="rId27"/>
    <p:sldId id="317" r:id="rId28"/>
    <p:sldId id="318" r:id="rId2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9" autoAdjust="0"/>
    <p:restoredTop sz="82735" autoAdjust="0"/>
  </p:normalViewPr>
  <p:slideViewPr>
    <p:cSldViewPr>
      <p:cViewPr varScale="1">
        <p:scale>
          <a:sx n="66" d="100"/>
          <a:sy n="66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-ashish-test\c\CUDA_SDK\projects\imageMatch\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-ashish-test\c\CUDA_SDK\projects\imageMatch\stat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-ashish-test\c\CUDA_SDK\projects\imageMatch\statist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-ashish-test\c\CUDA_SDK\projects\imageMatch\statisti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-ashish-test\c\CUDA_SDK\projects\imageMatch\statisti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-ashish-test\c\CUDA_SDK\projects\imageMatch\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CPU</c:v>
                </c:pt>
              </c:strCache>
            </c:strRef>
          </c:tx>
          <c:cat>
            <c:strRef>
              <c:f>Sheet1!$C$5:$I$5</c:f>
              <c:strCache>
                <c:ptCount val="7"/>
                <c:pt idx="0">
                  <c:v>I_64</c:v>
                </c:pt>
                <c:pt idx="1">
                  <c:v>I_256</c:v>
                </c:pt>
                <c:pt idx="2">
                  <c:v>I_512</c:v>
                </c:pt>
                <c:pt idx="3">
                  <c:v>I_1024</c:v>
                </c:pt>
                <c:pt idx="4">
                  <c:v>I_2048</c:v>
                </c:pt>
                <c:pt idx="5">
                  <c:v>I_4096</c:v>
                </c:pt>
                <c:pt idx="6">
                  <c:v>I_8192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0</c:v>
                </c:pt>
                <c:pt idx="1">
                  <c:v>0.60000000000000053</c:v>
                </c:pt>
                <c:pt idx="2">
                  <c:v>5.1199999999999966</c:v>
                </c:pt>
                <c:pt idx="3">
                  <c:v>86.740000000000023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GPU</c:v>
                </c:pt>
              </c:strCache>
            </c:strRef>
          </c:tx>
          <c:cat>
            <c:strRef>
              <c:f>Sheet1!$C$5:$I$5</c:f>
              <c:strCache>
                <c:ptCount val="7"/>
                <c:pt idx="0">
                  <c:v>I_64</c:v>
                </c:pt>
                <c:pt idx="1">
                  <c:v>I_256</c:v>
                </c:pt>
                <c:pt idx="2">
                  <c:v>I_512</c:v>
                </c:pt>
                <c:pt idx="3">
                  <c:v>I_1024</c:v>
                </c:pt>
                <c:pt idx="4">
                  <c:v>I_2048</c:v>
                </c:pt>
                <c:pt idx="5">
                  <c:v>I_4096</c:v>
                </c:pt>
                <c:pt idx="6">
                  <c:v>I_8192</c:v>
                </c:pt>
              </c:strCache>
            </c:strRef>
          </c:cat>
          <c:val>
            <c:numRef>
              <c:f>Sheet1!$C$7:$I$7</c:f>
              <c:numCache>
                <c:formatCode>General</c:formatCode>
                <c:ptCount val="7"/>
                <c:pt idx="0">
                  <c:v>0</c:v>
                </c:pt>
                <c:pt idx="1">
                  <c:v>0.14000000000000001</c:v>
                </c:pt>
                <c:pt idx="2">
                  <c:v>1.1000000000000001</c:v>
                </c:pt>
                <c:pt idx="3">
                  <c:v>8.9600000000000026</c:v>
                </c:pt>
                <c:pt idx="4">
                  <c:v>10.59</c:v>
                </c:pt>
                <c:pt idx="5">
                  <c:v>14.52</c:v>
                </c:pt>
                <c:pt idx="6">
                  <c:v>20.192</c:v>
                </c:pt>
              </c:numCache>
            </c:numRef>
          </c:val>
        </c:ser>
        <c:axId val="67235840"/>
        <c:axId val="67237376"/>
      </c:barChart>
      <c:catAx>
        <c:axId val="67235840"/>
        <c:scaling>
          <c:orientation val="minMax"/>
        </c:scaling>
        <c:axPos val="b"/>
        <c:tickLblPos val="nextTo"/>
        <c:crossAx val="67237376"/>
        <c:crosses val="autoZero"/>
        <c:auto val="1"/>
        <c:lblAlgn val="ctr"/>
        <c:lblOffset val="100"/>
      </c:catAx>
      <c:valAx>
        <c:axId val="67237376"/>
        <c:scaling>
          <c:logBase val="2"/>
          <c:orientation val="minMax"/>
          <c:min val="0.125"/>
        </c:scaling>
        <c:axPos val="l"/>
        <c:majorGridlines/>
        <c:numFmt formatCode="General" sourceLinked="1"/>
        <c:tickLblPos val="nextTo"/>
        <c:crossAx val="67235840"/>
        <c:crosses val="autoZero"/>
        <c:crossBetween val="between"/>
      </c:valAx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783552055993004"/>
          <c:y val="5.1400554097404488E-2"/>
          <c:w val="0.7080686789151357"/>
          <c:h val="0.89719889180519163"/>
        </c:manualLayout>
      </c:layout>
      <c:barChart>
        <c:barDir val="col"/>
        <c:grouping val="clustered"/>
        <c:ser>
          <c:idx val="0"/>
          <c:order val="0"/>
          <c:tx>
            <c:strRef>
              <c:f>Sheet1!$B$12</c:f>
              <c:strCache>
                <c:ptCount val="1"/>
                <c:pt idx="0">
                  <c:v>CPU_s</c:v>
                </c:pt>
              </c:strCache>
            </c:strRef>
          </c:tx>
          <c:cat>
            <c:strRef>
              <c:f>Sheet1!$C$11:$I$11</c:f>
              <c:strCache>
                <c:ptCount val="7"/>
                <c:pt idx="0">
                  <c:v>I_64</c:v>
                </c:pt>
                <c:pt idx="1">
                  <c:v>I_256</c:v>
                </c:pt>
                <c:pt idx="2">
                  <c:v>I_512</c:v>
                </c:pt>
                <c:pt idx="3">
                  <c:v>I_1024</c:v>
                </c:pt>
                <c:pt idx="4">
                  <c:v>I_2048</c:v>
                </c:pt>
                <c:pt idx="5">
                  <c:v>I_4096</c:v>
                </c:pt>
                <c:pt idx="6">
                  <c:v>I_8192</c:v>
                </c:pt>
              </c:strCache>
            </c:strRef>
          </c:cat>
          <c:val>
            <c:numRef>
              <c:f>Sheet1!$C$12:$I$12</c:f>
              <c:numCache>
                <c:formatCode>General</c:formatCode>
                <c:ptCount val="7"/>
                <c:pt idx="0">
                  <c:v>0</c:v>
                </c:pt>
                <c:pt idx="1">
                  <c:v>0.64000000000000024</c:v>
                </c:pt>
                <c:pt idx="2">
                  <c:v>5.25</c:v>
                </c:pt>
                <c:pt idx="3">
                  <c:v>89.13</c:v>
                </c:pt>
              </c:numCache>
            </c:numRef>
          </c:val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GPU_s</c:v>
                </c:pt>
              </c:strCache>
            </c:strRef>
          </c:tx>
          <c:cat>
            <c:strRef>
              <c:f>Sheet1!$C$11:$I$11</c:f>
              <c:strCache>
                <c:ptCount val="7"/>
                <c:pt idx="0">
                  <c:v>I_64</c:v>
                </c:pt>
                <c:pt idx="1">
                  <c:v>I_256</c:v>
                </c:pt>
                <c:pt idx="2">
                  <c:v>I_512</c:v>
                </c:pt>
                <c:pt idx="3">
                  <c:v>I_1024</c:v>
                </c:pt>
                <c:pt idx="4">
                  <c:v>I_2048</c:v>
                </c:pt>
                <c:pt idx="5">
                  <c:v>I_4096</c:v>
                </c:pt>
                <c:pt idx="6">
                  <c:v>I_8192</c:v>
                </c:pt>
              </c:strCache>
            </c:strRef>
          </c:cat>
          <c:val>
            <c:numRef>
              <c:f>Sheet1!$C$13:$I$13</c:f>
              <c:numCache>
                <c:formatCode>General</c:formatCode>
                <c:ptCount val="7"/>
                <c:pt idx="0">
                  <c:v>0</c:v>
                </c:pt>
                <c:pt idx="1">
                  <c:v>6.200000000000002E-2</c:v>
                </c:pt>
                <c:pt idx="2">
                  <c:v>0.71900000000000019</c:v>
                </c:pt>
                <c:pt idx="3">
                  <c:v>9.620000000000001</c:v>
                </c:pt>
                <c:pt idx="4">
                  <c:v>10.81</c:v>
                </c:pt>
              </c:numCache>
            </c:numRef>
          </c:val>
        </c:ser>
        <c:axId val="67327488"/>
        <c:axId val="67329024"/>
      </c:barChart>
      <c:catAx>
        <c:axId val="67327488"/>
        <c:scaling>
          <c:orientation val="minMax"/>
        </c:scaling>
        <c:axPos val="b"/>
        <c:tickLblPos val="nextTo"/>
        <c:crossAx val="67329024"/>
        <c:crosses val="autoZero"/>
        <c:auto val="1"/>
        <c:lblAlgn val="ctr"/>
        <c:lblOffset val="100"/>
      </c:catAx>
      <c:valAx>
        <c:axId val="67329024"/>
        <c:scaling>
          <c:logBase val="2"/>
          <c:orientation val="minMax"/>
        </c:scaling>
        <c:axPos val="l"/>
        <c:majorGridlines/>
        <c:numFmt formatCode="General" sourceLinked="1"/>
        <c:tickLblPos val="nextTo"/>
        <c:crossAx val="673274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Sheet1!$B$18</c:f>
              <c:strCache>
                <c:ptCount val="1"/>
                <c:pt idx="0">
                  <c:v>CPU</c:v>
                </c:pt>
              </c:strCache>
            </c:strRef>
          </c:tx>
          <c:cat>
            <c:strRef>
              <c:f>Sheet1!$C$17:$I$17</c:f>
              <c:strCache>
                <c:ptCount val="7"/>
                <c:pt idx="0">
                  <c:v>I_64</c:v>
                </c:pt>
                <c:pt idx="1">
                  <c:v>I_256</c:v>
                </c:pt>
                <c:pt idx="2">
                  <c:v>I_512</c:v>
                </c:pt>
                <c:pt idx="3">
                  <c:v>I_1024</c:v>
                </c:pt>
                <c:pt idx="4">
                  <c:v>I_2048</c:v>
                </c:pt>
                <c:pt idx="5">
                  <c:v>I_4096</c:v>
                </c:pt>
                <c:pt idx="6">
                  <c:v>I_8192</c:v>
                </c:pt>
              </c:strCache>
            </c:strRef>
          </c:cat>
          <c:val>
            <c:numRef>
              <c:f>Sheet1!$C$18:$I$18</c:f>
              <c:numCache>
                <c:formatCode>General</c:formatCode>
                <c:ptCount val="7"/>
                <c:pt idx="0">
                  <c:v>0</c:v>
                </c:pt>
                <c:pt idx="1">
                  <c:v>0.6000000000000002</c:v>
                </c:pt>
                <c:pt idx="2">
                  <c:v>5.1199999999999983</c:v>
                </c:pt>
                <c:pt idx="3">
                  <c:v>86.740000000000023</c:v>
                </c:pt>
              </c:numCache>
            </c:numRef>
          </c:val>
        </c:ser>
        <c:ser>
          <c:idx val="1"/>
          <c:order val="1"/>
          <c:tx>
            <c:strRef>
              <c:f>Sheet1!$B$19</c:f>
              <c:strCache>
                <c:ptCount val="1"/>
                <c:pt idx="0">
                  <c:v>GPU</c:v>
                </c:pt>
              </c:strCache>
            </c:strRef>
          </c:tx>
          <c:cat>
            <c:strRef>
              <c:f>Sheet1!$C$17:$I$17</c:f>
              <c:strCache>
                <c:ptCount val="7"/>
                <c:pt idx="0">
                  <c:v>I_64</c:v>
                </c:pt>
                <c:pt idx="1">
                  <c:v>I_256</c:v>
                </c:pt>
                <c:pt idx="2">
                  <c:v>I_512</c:v>
                </c:pt>
                <c:pt idx="3">
                  <c:v>I_1024</c:v>
                </c:pt>
                <c:pt idx="4">
                  <c:v>I_2048</c:v>
                </c:pt>
                <c:pt idx="5">
                  <c:v>I_4096</c:v>
                </c:pt>
                <c:pt idx="6">
                  <c:v>I_8192</c:v>
                </c:pt>
              </c:strCache>
            </c:strRef>
          </c:cat>
          <c:val>
            <c:numRef>
              <c:f>Sheet1!$C$19:$I$19</c:f>
              <c:numCache>
                <c:formatCode>General</c:formatCode>
                <c:ptCount val="7"/>
                <c:pt idx="0">
                  <c:v>0</c:v>
                </c:pt>
                <c:pt idx="1">
                  <c:v>0.14000000000000001</c:v>
                </c:pt>
                <c:pt idx="2">
                  <c:v>1.1000000000000001</c:v>
                </c:pt>
                <c:pt idx="3">
                  <c:v>8.9600000000000026</c:v>
                </c:pt>
                <c:pt idx="4">
                  <c:v>10.59</c:v>
                </c:pt>
                <c:pt idx="5">
                  <c:v>14.52</c:v>
                </c:pt>
                <c:pt idx="6">
                  <c:v>20.192</c:v>
                </c:pt>
              </c:numCache>
            </c:numRef>
          </c:val>
        </c:ser>
        <c:ser>
          <c:idx val="3"/>
          <c:order val="2"/>
          <c:tx>
            <c:strRef>
              <c:f>Sheet1!$B$21</c:f>
              <c:strCache>
                <c:ptCount val="1"/>
                <c:pt idx="0">
                  <c:v>GPU_s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Sheet1!$C$17:$I$17</c:f>
              <c:strCache>
                <c:ptCount val="7"/>
                <c:pt idx="0">
                  <c:v>I_64</c:v>
                </c:pt>
                <c:pt idx="1">
                  <c:v>I_256</c:v>
                </c:pt>
                <c:pt idx="2">
                  <c:v>I_512</c:v>
                </c:pt>
                <c:pt idx="3">
                  <c:v>I_1024</c:v>
                </c:pt>
                <c:pt idx="4">
                  <c:v>I_2048</c:v>
                </c:pt>
                <c:pt idx="5">
                  <c:v>I_4096</c:v>
                </c:pt>
                <c:pt idx="6">
                  <c:v>I_8192</c:v>
                </c:pt>
              </c:strCache>
            </c:strRef>
          </c:cat>
          <c:val>
            <c:numRef>
              <c:f>Sheet1!$C$21:$I$21</c:f>
              <c:numCache>
                <c:formatCode>General</c:formatCode>
                <c:ptCount val="7"/>
                <c:pt idx="0">
                  <c:v>0</c:v>
                </c:pt>
                <c:pt idx="1">
                  <c:v>6.200000000000002E-2</c:v>
                </c:pt>
                <c:pt idx="2">
                  <c:v>0.71900000000000019</c:v>
                </c:pt>
                <c:pt idx="3">
                  <c:v>9.620000000000001</c:v>
                </c:pt>
                <c:pt idx="4">
                  <c:v>10.81</c:v>
                </c:pt>
              </c:numCache>
            </c:numRef>
          </c:val>
        </c:ser>
        <c:axId val="67354624"/>
        <c:axId val="67356160"/>
      </c:barChart>
      <c:catAx>
        <c:axId val="67354624"/>
        <c:scaling>
          <c:orientation val="minMax"/>
        </c:scaling>
        <c:axPos val="b"/>
        <c:tickLblPos val="nextTo"/>
        <c:crossAx val="67356160"/>
        <c:crosses val="autoZero"/>
        <c:auto val="1"/>
        <c:lblAlgn val="ctr"/>
        <c:lblOffset val="100"/>
      </c:catAx>
      <c:valAx>
        <c:axId val="67356160"/>
        <c:scaling>
          <c:logBase val="2"/>
          <c:orientation val="minMax"/>
        </c:scaling>
        <c:axPos val="l"/>
        <c:majorGridlines/>
        <c:numFmt formatCode="General" sourceLinked="1"/>
        <c:tickLblPos val="nextTo"/>
        <c:crossAx val="673546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Sheet1!$B$13</c:f>
              <c:strCache>
                <c:ptCount val="1"/>
                <c:pt idx="0">
                  <c:v>CPU</c:v>
                </c:pt>
              </c:strCache>
            </c:strRef>
          </c:tx>
          <c:cat>
            <c:multiLvlStrRef>
              <c:f>Sheet1!$C$11:$H$12</c:f>
              <c:multiLvlStrCache>
                <c:ptCount val="6"/>
                <c:lvl>
                  <c:pt idx="0">
                    <c:v>M_64</c:v>
                  </c:pt>
                  <c:pt idx="1">
                    <c:v>M_64</c:v>
                  </c:pt>
                  <c:pt idx="2">
                    <c:v>M_64</c:v>
                  </c:pt>
                  <c:pt idx="3">
                    <c:v>M_64</c:v>
                  </c:pt>
                  <c:pt idx="4">
                    <c:v>M_64</c:v>
                  </c:pt>
                  <c:pt idx="5">
                    <c:v>M_64</c:v>
                  </c:pt>
                </c:lvl>
                <c:lvl>
                  <c:pt idx="0">
                    <c:v>I_64</c:v>
                  </c:pt>
                  <c:pt idx="1">
                    <c:v>I_256</c:v>
                  </c:pt>
                  <c:pt idx="2">
                    <c:v>I_512</c:v>
                  </c:pt>
                  <c:pt idx="3">
                    <c:v>I_1024</c:v>
                  </c:pt>
                  <c:pt idx="4">
                    <c:v>I_2048</c:v>
                  </c:pt>
                  <c:pt idx="5">
                    <c:v>I_4096</c:v>
                  </c:pt>
                </c:lvl>
              </c:multiLvlStrCache>
            </c:multiLvlStrRef>
          </c:cat>
          <c:val>
            <c:numRef>
              <c:f>Sheet1!$C$13:$H$13</c:f>
              <c:numCache>
                <c:formatCode>General</c:formatCode>
                <c:ptCount val="6"/>
                <c:pt idx="0">
                  <c:v>0.28000000000000008</c:v>
                </c:pt>
                <c:pt idx="1">
                  <c:v>2.56</c:v>
                </c:pt>
                <c:pt idx="2">
                  <c:v>9.3000000000000007</c:v>
                </c:pt>
                <c:pt idx="3">
                  <c:v>35.720000000000013</c:v>
                </c:pt>
                <c:pt idx="4">
                  <c:v>136.47999999999999</c:v>
                </c:pt>
              </c:numCache>
            </c:numRef>
          </c:val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GPU</c:v>
                </c:pt>
              </c:strCache>
            </c:strRef>
          </c:tx>
          <c:cat>
            <c:multiLvlStrRef>
              <c:f>Sheet1!$C$11:$H$12</c:f>
              <c:multiLvlStrCache>
                <c:ptCount val="6"/>
                <c:lvl>
                  <c:pt idx="0">
                    <c:v>M_64</c:v>
                  </c:pt>
                  <c:pt idx="1">
                    <c:v>M_64</c:v>
                  </c:pt>
                  <c:pt idx="2">
                    <c:v>M_64</c:v>
                  </c:pt>
                  <c:pt idx="3">
                    <c:v>M_64</c:v>
                  </c:pt>
                  <c:pt idx="4">
                    <c:v>M_64</c:v>
                  </c:pt>
                  <c:pt idx="5">
                    <c:v>M_64</c:v>
                  </c:pt>
                </c:lvl>
                <c:lvl>
                  <c:pt idx="0">
                    <c:v>I_64</c:v>
                  </c:pt>
                  <c:pt idx="1">
                    <c:v>I_256</c:v>
                  </c:pt>
                  <c:pt idx="2">
                    <c:v>I_512</c:v>
                  </c:pt>
                  <c:pt idx="3">
                    <c:v>I_1024</c:v>
                  </c:pt>
                  <c:pt idx="4">
                    <c:v>I_2048</c:v>
                  </c:pt>
                  <c:pt idx="5">
                    <c:v>I_4096</c:v>
                  </c:pt>
                </c:lvl>
              </c:multiLvlStrCache>
            </c:multiLvlStrRef>
          </c:cat>
          <c:val>
            <c:numRef>
              <c:f>Sheet1!$C$14:$H$14</c:f>
              <c:numCache>
                <c:formatCode>General</c:formatCode>
                <c:ptCount val="6"/>
                <c:pt idx="0">
                  <c:v>0.25</c:v>
                </c:pt>
                <c:pt idx="1">
                  <c:v>2.15</c:v>
                </c:pt>
                <c:pt idx="2">
                  <c:v>8.08</c:v>
                </c:pt>
                <c:pt idx="3">
                  <c:v>12.239999999999998</c:v>
                </c:pt>
                <c:pt idx="4">
                  <c:v>13.82</c:v>
                </c:pt>
                <c:pt idx="5">
                  <c:v>13.93</c:v>
                </c:pt>
              </c:numCache>
            </c:numRef>
          </c:val>
        </c:ser>
        <c:axId val="68744704"/>
        <c:axId val="68746240"/>
      </c:barChart>
      <c:catAx>
        <c:axId val="68744704"/>
        <c:scaling>
          <c:orientation val="minMax"/>
        </c:scaling>
        <c:axPos val="b"/>
        <c:tickLblPos val="nextTo"/>
        <c:crossAx val="68746240"/>
        <c:crosses val="autoZero"/>
        <c:auto val="1"/>
        <c:lblAlgn val="ctr"/>
        <c:lblOffset val="100"/>
      </c:catAx>
      <c:valAx>
        <c:axId val="68746240"/>
        <c:scaling>
          <c:logBase val="2"/>
          <c:orientation val="minMax"/>
        </c:scaling>
        <c:axPos val="l"/>
        <c:majorGridlines/>
        <c:numFmt formatCode="General" sourceLinked="1"/>
        <c:tickLblPos val="nextTo"/>
        <c:crossAx val="687447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Sheet1!$B$20</c:f>
              <c:strCache>
                <c:ptCount val="1"/>
                <c:pt idx="0">
                  <c:v>CPU</c:v>
                </c:pt>
              </c:strCache>
            </c:strRef>
          </c:tx>
          <c:cat>
            <c:multiLvlStrRef>
              <c:f>Sheet1!$C$18:$G$19</c:f>
              <c:multiLvlStrCache>
                <c:ptCount val="5"/>
                <c:lvl>
                  <c:pt idx="0">
                    <c:v>M_64</c:v>
                  </c:pt>
                  <c:pt idx="1">
                    <c:v>M_256</c:v>
                  </c:pt>
                  <c:pt idx="2">
                    <c:v>M_512</c:v>
                  </c:pt>
                  <c:pt idx="3">
                    <c:v>M_1024</c:v>
                  </c:pt>
                  <c:pt idx="4">
                    <c:v>M_2048</c:v>
                  </c:pt>
                </c:lvl>
                <c:lvl>
                  <c:pt idx="0">
                    <c:v>I_64</c:v>
                  </c:pt>
                  <c:pt idx="1">
                    <c:v>I_256</c:v>
                  </c:pt>
                  <c:pt idx="2">
                    <c:v>I_512</c:v>
                  </c:pt>
                  <c:pt idx="3">
                    <c:v>I_1024</c:v>
                  </c:pt>
                  <c:pt idx="4">
                    <c:v>I_2048</c:v>
                  </c:pt>
                </c:lvl>
              </c:multiLvlStrCache>
            </c:multiLvlStrRef>
          </c:cat>
          <c:val>
            <c:numRef>
              <c:f>Sheet1!$C$20:$G$20</c:f>
              <c:numCache>
                <c:formatCode>General</c:formatCode>
                <c:ptCount val="5"/>
                <c:pt idx="0">
                  <c:v>0.28000000000000008</c:v>
                </c:pt>
                <c:pt idx="1">
                  <c:v>66.599999999999994</c:v>
                </c:pt>
                <c:pt idx="2">
                  <c:v>1085</c:v>
                </c:pt>
              </c:numCache>
            </c:numRef>
          </c:val>
        </c:ser>
        <c:ser>
          <c:idx val="1"/>
          <c:order val="1"/>
          <c:tx>
            <c:strRef>
              <c:f>Sheet1!$B$21</c:f>
              <c:strCache>
                <c:ptCount val="1"/>
                <c:pt idx="0">
                  <c:v>GPU</c:v>
                </c:pt>
              </c:strCache>
            </c:strRef>
          </c:tx>
          <c:cat>
            <c:multiLvlStrRef>
              <c:f>Sheet1!$C$18:$G$19</c:f>
              <c:multiLvlStrCache>
                <c:ptCount val="5"/>
                <c:lvl>
                  <c:pt idx="0">
                    <c:v>M_64</c:v>
                  </c:pt>
                  <c:pt idx="1">
                    <c:v>M_256</c:v>
                  </c:pt>
                  <c:pt idx="2">
                    <c:v>M_512</c:v>
                  </c:pt>
                  <c:pt idx="3">
                    <c:v>M_1024</c:v>
                  </c:pt>
                  <c:pt idx="4">
                    <c:v>M_2048</c:v>
                  </c:pt>
                </c:lvl>
                <c:lvl>
                  <c:pt idx="0">
                    <c:v>I_64</c:v>
                  </c:pt>
                  <c:pt idx="1">
                    <c:v>I_256</c:v>
                  </c:pt>
                  <c:pt idx="2">
                    <c:v>I_512</c:v>
                  </c:pt>
                  <c:pt idx="3">
                    <c:v>I_1024</c:v>
                  </c:pt>
                  <c:pt idx="4">
                    <c:v>I_2048</c:v>
                  </c:pt>
                </c:lvl>
              </c:multiLvlStrCache>
            </c:multiLvlStrRef>
          </c:cat>
          <c:val>
            <c:numRef>
              <c:f>Sheet1!$C$21:$G$21</c:f>
              <c:numCache>
                <c:formatCode>General</c:formatCode>
                <c:ptCount val="5"/>
                <c:pt idx="0">
                  <c:v>0.25</c:v>
                </c:pt>
                <c:pt idx="1">
                  <c:v>11.139999999999999</c:v>
                </c:pt>
                <c:pt idx="2">
                  <c:v>12.56</c:v>
                </c:pt>
                <c:pt idx="3">
                  <c:v>13.94</c:v>
                </c:pt>
                <c:pt idx="4">
                  <c:v>13.56</c:v>
                </c:pt>
              </c:numCache>
            </c:numRef>
          </c:val>
        </c:ser>
        <c:axId val="68844544"/>
        <c:axId val="68854528"/>
      </c:barChart>
      <c:catAx>
        <c:axId val="68844544"/>
        <c:scaling>
          <c:orientation val="minMax"/>
        </c:scaling>
        <c:axPos val="b"/>
        <c:tickLblPos val="nextTo"/>
        <c:crossAx val="68854528"/>
        <c:crosses val="autoZero"/>
        <c:auto val="1"/>
        <c:lblAlgn val="ctr"/>
        <c:lblOffset val="100"/>
      </c:catAx>
      <c:valAx>
        <c:axId val="68854528"/>
        <c:scaling>
          <c:logBase val="2"/>
          <c:orientation val="minMax"/>
        </c:scaling>
        <c:axPos val="l"/>
        <c:majorGridlines/>
        <c:numFmt formatCode="General" sourceLinked="1"/>
        <c:tickLblPos val="nextTo"/>
        <c:crossAx val="688445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Sheet1!$B$27</c:f>
              <c:strCache>
                <c:ptCount val="1"/>
                <c:pt idx="0">
                  <c:v>CPU</c:v>
                </c:pt>
              </c:strCache>
            </c:strRef>
          </c:tx>
          <c:cat>
            <c:multiLvlStrRef>
              <c:f>Sheet1!$C$25:$H$26</c:f>
              <c:multiLvlStrCache>
                <c:ptCount val="6"/>
                <c:lvl>
                  <c:pt idx="0">
                    <c:v>M_64</c:v>
                  </c:pt>
                  <c:pt idx="1">
                    <c:v>M_256</c:v>
                  </c:pt>
                  <c:pt idx="2">
                    <c:v>M_512</c:v>
                  </c:pt>
                  <c:pt idx="3">
                    <c:v>M_1024</c:v>
                  </c:pt>
                  <c:pt idx="4">
                    <c:v>M_2048</c:v>
                  </c:pt>
                  <c:pt idx="5">
                    <c:v>M_4096</c:v>
                  </c:pt>
                </c:lvl>
                <c:lvl>
                  <c:pt idx="0">
                    <c:v>I_64</c:v>
                  </c:pt>
                  <c:pt idx="1">
                    <c:v>I_64</c:v>
                  </c:pt>
                  <c:pt idx="2">
                    <c:v>I_64</c:v>
                  </c:pt>
                  <c:pt idx="3">
                    <c:v>I_64</c:v>
                  </c:pt>
                  <c:pt idx="4">
                    <c:v>I_64</c:v>
                  </c:pt>
                  <c:pt idx="5">
                    <c:v>I_64</c:v>
                  </c:pt>
                </c:lvl>
              </c:multiLvlStrCache>
            </c:multiLvlStrRef>
          </c:cat>
          <c:val>
            <c:numRef>
              <c:f>Sheet1!$C$27:$H$27</c:f>
              <c:numCache>
                <c:formatCode>General</c:formatCode>
                <c:ptCount val="6"/>
                <c:pt idx="0">
                  <c:v>0.28000000000000008</c:v>
                </c:pt>
                <c:pt idx="1">
                  <c:v>18.75</c:v>
                </c:pt>
                <c:pt idx="2">
                  <c:v>223.15</c:v>
                </c:pt>
              </c:numCache>
            </c:numRef>
          </c:val>
        </c:ser>
        <c:ser>
          <c:idx val="1"/>
          <c:order val="1"/>
          <c:tx>
            <c:strRef>
              <c:f>Sheet1!$B$28</c:f>
              <c:strCache>
                <c:ptCount val="1"/>
                <c:pt idx="0">
                  <c:v>GPU</c:v>
                </c:pt>
              </c:strCache>
            </c:strRef>
          </c:tx>
          <c:cat>
            <c:multiLvlStrRef>
              <c:f>Sheet1!$C$25:$H$26</c:f>
              <c:multiLvlStrCache>
                <c:ptCount val="6"/>
                <c:lvl>
                  <c:pt idx="0">
                    <c:v>M_64</c:v>
                  </c:pt>
                  <c:pt idx="1">
                    <c:v>M_256</c:v>
                  </c:pt>
                  <c:pt idx="2">
                    <c:v>M_512</c:v>
                  </c:pt>
                  <c:pt idx="3">
                    <c:v>M_1024</c:v>
                  </c:pt>
                  <c:pt idx="4">
                    <c:v>M_2048</c:v>
                  </c:pt>
                  <c:pt idx="5">
                    <c:v>M_4096</c:v>
                  </c:pt>
                </c:lvl>
                <c:lvl>
                  <c:pt idx="0">
                    <c:v>I_64</c:v>
                  </c:pt>
                  <c:pt idx="1">
                    <c:v>I_64</c:v>
                  </c:pt>
                  <c:pt idx="2">
                    <c:v>I_64</c:v>
                  </c:pt>
                  <c:pt idx="3">
                    <c:v>I_64</c:v>
                  </c:pt>
                  <c:pt idx="4">
                    <c:v>I_64</c:v>
                  </c:pt>
                  <c:pt idx="5">
                    <c:v>I_64</c:v>
                  </c:pt>
                </c:lvl>
              </c:multiLvlStrCache>
            </c:multiLvlStrRef>
          </c:cat>
          <c:val>
            <c:numRef>
              <c:f>Sheet1!$C$28:$H$28</c:f>
              <c:numCache>
                <c:formatCode>General</c:formatCode>
                <c:ptCount val="6"/>
                <c:pt idx="0">
                  <c:v>0.25</c:v>
                </c:pt>
                <c:pt idx="1">
                  <c:v>11.44</c:v>
                </c:pt>
                <c:pt idx="2">
                  <c:v>12.018000000000001</c:v>
                </c:pt>
                <c:pt idx="3">
                  <c:v>12.38</c:v>
                </c:pt>
                <c:pt idx="4">
                  <c:v>10.58</c:v>
                </c:pt>
                <c:pt idx="5">
                  <c:v>8.06</c:v>
                </c:pt>
              </c:numCache>
            </c:numRef>
          </c:val>
        </c:ser>
        <c:axId val="68879104"/>
        <c:axId val="68880640"/>
      </c:barChart>
      <c:catAx>
        <c:axId val="68879104"/>
        <c:scaling>
          <c:orientation val="minMax"/>
        </c:scaling>
        <c:axPos val="b"/>
        <c:tickLblPos val="nextTo"/>
        <c:crossAx val="68880640"/>
        <c:crosses val="autoZero"/>
        <c:auto val="1"/>
        <c:lblAlgn val="ctr"/>
        <c:lblOffset val="100"/>
      </c:catAx>
      <c:valAx>
        <c:axId val="68880640"/>
        <c:scaling>
          <c:logBase val="2"/>
          <c:orientation val="minMax"/>
        </c:scaling>
        <c:axPos val="l"/>
        <c:majorGridlines/>
        <c:numFmt formatCode="General" sourceLinked="1"/>
        <c:tickLblPos val="nextTo"/>
        <c:crossAx val="688791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E258B7-1087-4C27-82D9-AE180073C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8716D-9E08-4E77-9FB4-6FC38CF1DC7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0266C-4E25-4814-A426-174A67C8FA1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FC909-A892-4827-8326-4196A622592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3C96F8-5CFE-4B52-86FC-DEA8A047B366}" type="slidenum">
              <a:rPr lang="en-US" sz="1200">
                <a:latin typeface="Arial" charset="0"/>
              </a:rPr>
              <a:pPr algn="r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87EF3-8BCC-46B0-B8D1-77310BA953F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6561C-693A-481F-BD9C-08A5D62230C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121DD-8610-4284-9FCB-3B2FAD7189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FA296-8A4C-4319-AF07-B676569BF7B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E2ED5-62F4-466B-8C1B-EB9A4C8864B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BA6E2-78B3-444F-A9E7-ED7F3BADC48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F76B5-B3BD-4183-8FBC-E9A046AF052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C568A-32D5-47BA-B7A3-B3CE79F0FAB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9C943-4048-4A68-B359-B317A18A1EA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43576-FBF0-42E5-80B0-C37B917950C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73AC7-38EE-43BC-87B1-8BCA51A9AE3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58A1B-1447-4258-A5C8-E3BA0EA99B7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1FAAF-9D6A-4FD5-BA83-2DC73600BE9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5FB68-E506-4271-A8F6-62DFA273438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A2A6C-8018-4EE7-AF84-EFD6DF708FD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3137E51-63D8-4832-BD10-E8127FAD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55D4-F4AF-4628-8C5F-C4DADF382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BC7C-4B48-4011-B229-025EDD6F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FACA7-5FF4-4F1B-B32C-3FD354D6C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7D175-6E50-484E-AE2F-7A85F612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2598-CA70-4E36-9918-61534C5F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C02F-D52C-45FC-8E35-28F7CBB21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1CAC-BFB2-48F4-9B19-FCF77F168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EE99-72E9-4091-B660-222899AE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5C155-E406-4FD0-9325-8A2B48667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AD5E-0A3A-4501-BE93-52A503783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1A84-8C13-48CD-9643-3575DB0D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4BB9-1319-4C09-A0C7-FACB8A837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FDA2A8-D3BF-46BA-8549-91DE42B0D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Word_Document3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matching using the Hausdorff Distance with CUDA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Ashish Shah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Calculating Vornoi surfaceArray D [x,y]</a:t>
            </a:r>
          </a:p>
        </p:txBody>
      </p:sp>
      <p:graphicFrame>
        <p:nvGraphicFramePr>
          <p:cNvPr id="5122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685800" y="2057400"/>
          <a:ext cx="7688263" cy="4495800"/>
        </p:xfrm>
        <a:graphic>
          <a:graphicData uri="http://schemas.openxmlformats.org/presentationml/2006/ole">
            <p:oleObj spid="_x0000_s5122" name="Document" r:id="rId4" imgW="6407106" imgH="28242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Vornoi surfaceArray run-time comparison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Vornoi surfaceArray run-time comparison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Vornoi surfaceArray run-time comparison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Vornoi surfaceArray computation (nice to have)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Using Shared memory by cell decomposition technique</a:t>
            </a:r>
          </a:p>
          <a:p>
            <a:pPr eaLnBrk="1" hangingPunct="1"/>
            <a:r>
              <a:rPr lang="en-US" sz="2400" smtClean="0"/>
              <a:t>Verifying or comparing results by using Z-buffer for calculations, claims O(P) runtime in paper</a:t>
            </a:r>
          </a:p>
          <a:p>
            <a:pPr eaLnBrk="1" hangingPunct="1"/>
            <a:r>
              <a:rPr lang="en-US" sz="2400" smtClean="0"/>
              <a:t>Author states takes 1 sec to compute distance transform on Sun-4 (SPARC-2 machine) for 256x256 image, no results for bigger images, our results show considerable degradation for higher resolution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Calculating Hausdorff distance array F [x,y]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13675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Algorithm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  <a:r>
              <a:rPr lang="en-US" sz="1800" smtClean="0"/>
              <a:t>F[x,y] can be viewed as the maximization of distance transform D’[x,y] shifted by each location where model B[k,l] takes a nonzero value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800" smtClean="0"/>
              <a:t>Probing the Voronoi surface of the image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800" smtClean="0"/>
              <a:t>i.e. locations in the Voronoi surface of the image are probed and then F[x,y] is the maximum of these probe values for each position (x,y) of the model B[k,l].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600200" y="4038600"/>
          <a:ext cx="4672013" cy="623888"/>
        </p:xfrm>
        <a:graphic>
          <a:graphicData uri="http://schemas.openxmlformats.org/presentationml/2006/ole">
            <p:oleObj spid="_x0000_s6146" name="Equation" r:id="rId4" imgW="220968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Calculating Hausdorff distance array F [x,y]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13675" cy="41148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609600" y="2133600"/>
          <a:ext cx="7635875" cy="3733800"/>
        </p:xfrm>
        <a:graphic>
          <a:graphicData uri="http://schemas.openxmlformats.org/presentationml/2006/ole">
            <p:oleObj spid="_x0000_s7170" name="Document" r:id="rId4" imgW="7160968" imgH="28400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Calculating Hausdorff distance array F [x,y]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981200"/>
            <a:ext cx="7813675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// hausdorffArrayKernel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for k = 0 to modelheight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for l = 0 to modelwidth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  element = M[l][k] * I[lx][ky]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  if (element &gt; distance)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  {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     distance = element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d[o] = distance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Calculating Hausdorff distance array F [x,y]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13675" cy="41148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609600" y="2057400"/>
          <a:ext cx="8229600" cy="4419600"/>
        </p:xfrm>
        <a:graphic>
          <a:graphicData uri="http://schemas.openxmlformats.org/presentationml/2006/ole">
            <p:oleObj spid="_x0000_s8194" name="Bitmap Image" r:id="rId4" imgW="9380952" imgH="32961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Calculating Hausdorff distance array F [x,y]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13675" cy="41148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990600" y="20574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Hausdorff distance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306887"/>
          </a:xfrm>
        </p:spPr>
        <p:txBody>
          <a:bodyPr/>
          <a:lstStyle/>
          <a:p>
            <a:pPr eaLnBrk="1" hangingPunct="1"/>
            <a:r>
              <a:rPr lang="en-US" sz="2400" smtClean="0"/>
              <a:t>set A = {a1,….,ap} and B = {b1,….,bq}</a:t>
            </a:r>
            <a:r>
              <a:rPr lang="en-US" smtClean="0"/>
              <a:t> </a:t>
            </a:r>
            <a:br>
              <a:rPr lang="en-US" smtClean="0"/>
            </a:b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	 </a:t>
            </a:r>
            <a:br>
              <a:rPr lang="en-US" sz="1600" smtClean="0"/>
            </a:br>
            <a:r>
              <a:rPr lang="en-US" sz="1600" smtClean="0"/>
              <a:t>- </a:t>
            </a:r>
            <a:r>
              <a:rPr lang="en-US" sz="1800" smtClean="0"/>
              <a:t>maximum distance of a set to the nearest point in the other set.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- So in effect ranks each point of A based on its distance to the nearest point of B, and then uses the largest ranked such point as the distance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- Hausdorff distance measures the amount of mismatch between two sets of points.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- computed in O(pq(p+q)log(pq)) time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057400" y="2667000"/>
          <a:ext cx="4876800" cy="485775"/>
        </p:xfrm>
        <a:graphic>
          <a:graphicData uri="http://schemas.openxmlformats.org/presentationml/2006/ole">
            <p:oleObj spid="_x0000_s1026" name="Equation" r:id="rId4" imgW="2006280" imgH="203040" progId="Equation.3">
              <p:embed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1905000" y="5257800"/>
          <a:ext cx="4694238" cy="828675"/>
        </p:xfrm>
        <a:graphic>
          <a:graphicData uri="http://schemas.openxmlformats.org/presentationml/2006/ole">
            <p:oleObj spid="_x0000_s1027" name="Equation" r:id="rId5" imgW="177768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Calculating Hausdorff distance array F [x,y]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13675" cy="41148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533400" y="2057400"/>
          <a:ext cx="838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Calculating Hausdorff distance array F [x,y]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13675" cy="41148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685800" y="2057400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Calculating Hausdorff distance array F [x,y] (nice to have)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13675" cy="4114800"/>
          </a:xfrm>
        </p:spPr>
        <p:txBody>
          <a:bodyPr/>
          <a:lstStyle/>
          <a:p>
            <a:pPr eaLnBrk="1" hangingPunct="1"/>
            <a:r>
              <a:rPr lang="en-US" sz="1800" smtClean="0"/>
              <a:t>Using shared memory with cell decomposition technique</a:t>
            </a:r>
          </a:p>
          <a:p>
            <a:pPr eaLnBrk="1" hangingPunct="1"/>
            <a:r>
              <a:rPr lang="en-US" sz="1800" smtClean="0"/>
              <a:t>Verifying technique with Z-buffer calculations, paper hasn’t verified this technique as well, mentions repeated Z-buffer loading could hamper the faster results as well</a:t>
            </a:r>
          </a:p>
          <a:p>
            <a:pPr eaLnBrk="1" hangingPunct="1"/>
            <a:r>
              <a:rPr lang="en-US" sz="1800" smtClean="0"/>
              <a:t>Efficient computation as described for CPU </a:t>
            </a:r>
            <a:r>
              <a:rPr lang="en-US" sz="1800" i="1" smtClean="0"/>
              <a:t>O(pq(p+q)logpq)</a:t>
            </a:r>
            <a:endParaRPr lang="en-US" sz="1800" smtClean="0"/>
          </a:p>
          <a:p>
            <a:pPr lvl="1" eaLnBrk="1" hangingPunct="1"/>
            <a:r>
              <a:rPr lang="en-US" sz="1800" smtClean="0"/>
              <a:t>Ruling out circles</a:t>
            </a:r>
          </a:p>
          <a:p>
            <a:pPr lvl="1" eaLnBrk="1" hangingPunct="1"/>
            <a:r>
              <a:rPr lang="en-US" sz="1800" smtClean="0"/>
              <a:t>Early scan termination</a:t>
            </a:r>
          </a:p>
          <a:p>
            <a:pPr lvl="1" eaLnBrk="1" hangingPunct="1"/>
            <a:r>
              <a:rPr lang="en-US" sz="1800" smtClean="0"/>
              <a:t>Skipping forward</a:t>
            </a:r>
          </a:p>
          <a:p>
            <a:pPr lvl="1" eaLnBrk="1" hangingPunct="1"/>
            <a:r>
              <a:rPr lang="en-US" sz="1800" smtClean="0"/>
              <a:t>Mentions consideration between speedup methods important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Results extracted from paper (efficient computation)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6815137" cy="4114800"/>
          </a:xfrm>
        </p:spPr>
        <p:txBody>
          <a:bodyPr/>
          <a:lstStyle/>
          <a:p>
            <a:pPr eaLnBrk="1" hangingPunct="1"/>
            <a:r>
              <a:rPr lang="en-US" sz="1800" smtClean="0"/>
              <a:t>Image: 360 x 240 pixels</a:t>
            </a:r>
          </a:p>
          <a:p>
            <a:pPr eaLnBrk="1" hangingPunct="1"/>
            <a:r>
              <a:rPr lang="en-US" sz="1800" smtClean="0"/>
              <a:t>Model: 115 x 199 pixels</a:t>
            </a:r>
          </a:p>
          <a:p>
            <a:pPr eaLnBrk="1" hangingPunct="1"/>
            <a:r>
              <a:rPr lang="en-US" sz="1800" smtClean="0"/>
              <a:t>Sun-4 (SPARCstation 2) </a:t>
            </a:r>
            <a:br>
              <a:rPr lang="en-US" sz="1800" smtClean="0"/>
            </a:br>
            <a:r>
              <a:rPr lang="en-US" sz="1800" smtClean="0"/>
              <a:t>Runtime ± 20 seconds</a:t>
            </a:r>
          </a:p>
          <a:p>
            <a:pPr eaLnBrk="1" hangingPunct="1"/>
            <a:r>
              <a:rPr lang="en-US" sz="1800" smtClean="0"/>
              <a:t>2 matches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3962400"/>
            <a:ext cx="2151063" cy="1476375"/>
          </a:xfrm>
        </p:spPr>
      </p:pic>
      <p:pic>
        <p:nvPicPr>
          <p:cNvPr id="2560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733800" y="3962400"/>
            <a:ext cx="949325" cy="1290638"/>
          </a:xfrm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962400"/>
            <a:ext cx="22526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76400" y="54864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Image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657600" y="54864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model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096000" y="54864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overlaid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648200" y="4572000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Results from CUDA implementation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13675" cy="4495800"/>
          </a:xfrm>
        </p:spPr>
        <p:txBody>
          <a:bodyPr/>
          <a:lstStyle/>
          <a:p>
            <a:pPr lvl="1" eaLnBrk="1" hangingPunct="1"/>
            <a:r>
              <a:rPr lang="en-US" sz="2000" smtClean="0"/>
              <a:t>As per slide 15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1600" smtClean="0"/>
              <a:t>- naïve approach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	- 256x256 image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	- 256x256 model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	- 13 seconds</a:t>
            </a:r>
          </a:p>
          <a:p>
            <a:pPr lvl="1" eaLnBrk="1" hangingPunct="1"/>
            <a:r>
              <a:rPr lang="en-US" sz="2000" smtClean="0"/>
              <a:t>Results show that for higher resolution images the timing doesn’t de-grade much wheras on CPU implementation suffers exponential degradation</a:t>
            </a:r>
          </a:p>
          <a:p>
            <a:pPr lvl="1" eaLnBrk="1" hangingPunct="1"/>
            <a:r>
              <a:rPr lang="en-US" sz="2000" smtClean="0"/>
              <a:t>Currently working on taking an actual binary image as input and doing a compare, planning on finishing implementation before end of project</a:t>
            </a:r>
          </a:p>
          <a:p>
            <a:pPr lvl="1" eaLnBrk="1" hangingPunct="1"/>
            <a:r>
              <a:rPr lang="en-US" sz="2000" smtClean="0"/>
              <a:t>Note this should have very little to no effect on our results reported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32712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method is quite tolerant of small position errors as occur with edge detectors and other feature extraction methods but a single outlier could throw the results off.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Partial Hausdorff Distance is the k-th ranked distance between a point and its nearest neighbor in the other set where distances are ranked in increasing order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- nicely resistant to noise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- need to figure out kth distance value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Nice to do also: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Comparing multi-resolution image match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Comparing images under rigid motion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References</a:t>
            </a:r>
          </a:p>
          <a:p>
            <a:pPr lvl="1" eaLnBrk="1" hangingPunct="1"/>
            <a:r>
              <a:rPr lang="en-US" sz="1800" smtClean="0"/>
              <a:t>[Huttenlocher </a:t>
            </a:r>
            <a:r>
              <a:rPr lang="en-US" sz="1800" i="1" smtClean="0"/>
              <a:t>et al.</a:t>
            </a:r>
            <a:r>
              <a:rPr lang="en-US" sz="1800" smtClean="0"/>
              <a:t>, 1991]</a:t>
            </a:r>
            <a:br>
              <a:rPr lang="en-US" sz="1800" smtClean="0"/>
            </a:br>
            <a:r>
              <a:rPr lang="en-GB" sz="1800" smtClean="0"/>
              <a:t>Huttenlocher Daniel P, Kedem K and M. Sharir</a:t>
            </a:r>
            <a:br>
              <a:rPr lang="en-GB" sz="1800" smtClean="0"/>
            </a:br>
            <a:r>
              <a:rPr lang="en-US" sz="1800" smtClean="0"/>
              <a:t>The Upper Envelope of Voronoi Surfaces and Its Applications</a:t>
            </a:r>
            <a:r>
              <a:rPr lang="en-GB" sz="1800" smtClean="0"/>
              <a:t>, </a:t>
            </a:r>
            <a:r>
              <a:rPr lang="en-GB" sz="1800" i="1" smtClean="0"/>
              <a:t>ACM symposium on Computational Geometry</a:t>
            </a:r>
            <a:r>
              <a:rPr lang="en-GB" sz="1800" smtClean="0"/>
              <a:t>,194-292, 1991</a:t>
            </a:r>
          </a:p>
          <a:p>
            <a:pPr lvl="1" eaLnBrk="1" hangingPunct="1"/>
            <a:r>
              <a:rPr lang="en-US" sz="1800" smtClean="0"/>
              <a:t>Huttenlocher, D. P., Klanderman, G. A., and Rucklidge, W. A. 1993. Comparing Images Using the Hausdorff Distance. </a:t>
            </a:r>
            <a:r>
              <a:rPr lang="en-US" sz="1800" i="1" smtClean="0"/>
              <a:t>IEEE Trans. Pattern Anal. Mach. Intell.</a:t>
            </a:r>
            <a:r>
              <a:rPr lang="en-US" sz="1800" smtClean="0"/>
              <a:t> 15, 9 (Sep. 1993), 850-863. </a:t>
            </a:r>
          </a:p>
          <a:p>
            <a:pPr lvl="1" eaLnBrk="1" hangingPunct="1"/>
            <a:r>
              <a:rPr lang="en-US" sz="1800" smtClean="0"/>
              <a:t>Rucklidge, W. J. 1994 </a:t>
            </a:r>
            <a:r>
              <a:rPr lang="en-US" sz="1800" i="1" smtClean="0"/>
              <a:t>Efficient Computation of the Minimum Hausdorff Distance for Visual Recognition</a:t>
            </a:r>
            <a:r>
              <a:rPr lang="en-US" sz="1800" smtClean="0"/>
              <a:t>. Technical Report. UMI Order Number: TR94-1454., Cornell University.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32712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9700" name="Picture 5" descr="new_imageMatch_16x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32712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30724" name="Picture 3" descr="new_imageMatch_16x4_outli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Minimal Hausdorff distance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23112" cy="4114800"/>
          </a:xfrm>
        </p:spPr>
        <p:txBody>
          <a:bodyPr/>
          <a:lstStyle/>
          <a:p>
            <a:pPr eaLnBrk="1" hangingPunct="1"/>
            <a:r>
              <a:rPr lang="en-US" sz="1800" smtClean="0"/>
              <a:t>Considers the mismatch between all possible relative positions of two sets</a:t>
            </a:r>
          </a:p>
          <a:p>
            <a:pPr eaLnBrk="1" hangingPunct="1"/>
            <a:r>
              <a:rPr lang="en-US" sz="1800" smtClean="0"/>
              <a:t>Minimal Hausdorff Distance M</a:t>
            </a:r>
            <a:r>
              <a:rPr lang="en-US" sz="1800" baseline="-25000" smtClean="0"/>
              <a:t>G  </a:t>
            </a:r>
            <a:r>
              <a:rPr lang="en-US" sz="1800" smtClean="0"/>
              <a:t>defined as for all transformations(G)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In the paper referred and project the focus is on the case where the relative position of the model with respect to the image is the group of translations </a:t>
            </a:r>
            <a:endParaRPr lang="en-US" sz="1800" baseline="-25000" smtClean="0"/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590800" y="3429000"/>
          <a:ext cx="3505200" cy="554038"/>
        </p:xfrm>
        <a:graphic>
          <a:graphicData uri="http://schemas.openxmlformats.org/presentationml/2006/ole">
            <p:oleObj spid="_x0000_s2050" name="Vergelijking" r:id="rId4" imgW="1866900" imgH="292100" progId="Equation.3">
              <p:embed/>
            </p:oleObj>
          </a:graphicData>
        </a:graphic>
      </p:graphicFrame>
      <p:graphicFrame>
        <p:nvGraphicFramePr>
          <p:cNvPr id="2051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2743200" y="4191000"/>
          <a:ext cx="3328988" cy="571500"/>
        </p:xfrm>
        <a:graphic>
          <a:graphicData uri="http://schemas.openxmlformats.org/presentationml/2006/ole">
            <p:oleObj spid="_x0000_s2051" name="Equation" r:id="rId5" imgW="170172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compute the M</a:t>
            </a:r>
            <a:r>
              <a:rPr lang="en-US" baseline="-25000" smtClean="0"/>
              <a:t>T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1800" smtClean="0"/>
              <a:t>    In other words the H(A,B) can be computed by computing d(a) and d’(b) for all and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1800" smtClean="0"/>
              <a:t>Interested in the graph of d(x)</a:t>
            </a:r>
            <a:br>
              <a:rPr lang="en-US" sz="1800" smtClean="0"/>
            </a:br>
            <a:r>
              <a:rPr lang="en-US" sz="1800" smtClean="0"/>
              <a:t>which gives the distance from any point x to the nearest point in a set of source points in B</a:t>
            </a: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792663" y="3860800"/>
          <a:ext cx="2581275" cy="395288"/>
        </p:xfrm>
        <a:graphic>
          <a:graphicData uri="http://schemas.openxmlformats.org/presentationml/2006/ole">
            <p:oleObj spid="_x0000_s3074" name="Equation" r:id="rId4" imgW="1498320" imgH="228600" progId="Equation.3">
              <p:embed/>
            </p:oleObj>
          </a:graphicData>
        </a:graphic>
      </p:graphicFrame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927225" y="3860800"/>
          <a:ext cx="2552700" cy="392113"/>
        </p:xfrm>
        <a:graphic>
          <a:graphicData uri="http://schemas.openxmlformats.org/presentationml/2006/ole">
            <p:oleObj spid="_x0000_s3075" name="Equation" r:id="rId5" imgW="1549080" imgH="241200" progId="Equation.3">
              <p:embed/>
            </p:oleObj>
          </a:graphicData>
        </a:graphic>
      </p:graphicFrame>
      <p:sp>
        <p:nvSpPr>
          <p:cNvPr id="3084" name="Rectangle 9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8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2339975" y="5445125"/>
          <a:ext cx="2447925" cy="469900"/>
        </p:xfrm>
        <a:graphic>
          <a:graphicData uri="http://schemas.openxmlformats.org/presentationml/2006/ole">
            <p:oleObj spid="_x0000_s3076" name="Vergelijking" r:id="rId6" imgW="1193800" imgH="228600" progId="Equation.3">
              <p:embed/>
            </p:oleObj>
          </a:graphicData>
        </a:graphic>
      </p:graphicFrame>
      <p:sp>
        <p:nvSpPr>
          <p:cNvPr id="308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077" name="Object 20"/>
          <p:cNvGraphicFramePr>
            <a:graphicFrameLocks noChangeAspect="1"/>
          </p:cNvGraphicFramePr>
          <p:nvPr/>
        </p:nvGraphicFramePr>
        <p:xfrm>
          <a:off x="2438400" y="2133600"/>
          <a:ext cx="3581400" cy="552450"/>
        </p:xfrm>
        <a:graphic>
          <a:graphicData uri="http://schemas.openxmlformats.org/presentationml/2006/ole">
            <p:oleObj spid="_x0000_s3077" name="Equation" r:id="rId7" imgW="1790700" imgH="279400" progId="Equation.3">
              <p:embed/>
            </p:oleObj>
          </a:graphicData>
        </a:graphic>
      </p:graphicFrame>
      <p:sp>
        <p:nvSpPr>
          <p:cNvPr id="308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078" name="Object 22"/>
          <p:cNvGraphicFramePr>
            <a:graphicFrameLocks noChangeAspect="1"/>
          </p:cNvGraphicFramePr>
          <p:nvPr/>
        </p:nvGraphicFramePr>
        <p:xfrm>
          <a:off x="2362200" y="2667000"/>
          <a:ext cx="4267200" cy="609600"/>
        </p:xfrm>
        <a:graphic>
          <a:graphicData uri="http://schemas.openxmlformats.org/presentationml/2006/ole">
            <p:oleObj spid="_x0000_s3078" name="Equation" r:id="rId8" imgW="2298700" imgH="292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Voronoi surface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133600"/>
            <a:ext cx="7223125" cy="187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It is a </a:t>
            </a:r>
            <a:r>
              <a:rPr lang="en-US" sz="2800" i="1" smtClean="0"/>
              <a:t>distance transform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It defines the distance from any point </a:t>
            </a:r>
            <a:r>
              <a:rPr lang="en-US" sz="2800" i="1" smtClean="0"/>
              <a:t>x</a:t>
            </a:r>
            <a:r>
              <a:rPr lang="en-US" sz="2800" smtClean="0"/>
              <a:t> to the nearest of source points of the set A or B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70038" y="3970338"/>
            <a:ext cx="3552825" cy="1822450"/>
          </a:xfr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34050" y="3970338"/>
            <a:ext cx="2044700" cy="167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Calculating Vornoi surfaceArray D [x,y]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Algorithm</a:t>
            </a:r>
          </a:p>
          <a:p>
            <a:pPr lvl="1" eaLnBrk="1" hangingPunct="1"/>
            <a:endParaRPr lang="en-US" sz="1400" smtClean="0"/>
          </a:p>
          <a:p>
            <a:pPr lvl="1" eaLnBrk="1" hangingPunct="1"/>
            <a:r>
              <a:rPr lang="en-US" sz="1800" smtClean="0"/>
              <a:t>Process each row independently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	for each row calculate distance to nearest non-zero pixel in that row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	i.e. for each (x,y) it finds dx such that E[x+dx, y] or E[x-dx,y] is a non-zero pixel where dx is minimum non-negative number</a:t>
            </a:r>
          </a:p>
          <a:p>
            <a:pPr lvl="1" eaLnBrk="1" hangingPunct="1"/>
            <a:r>
              <a:rPr lang="en-US" sz="1800" smtClean="0"/>
              <a:t>Then scan each column up and down using the above computed dx values and using Euclidean norm calculate the nearest non-zero-pixel distance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Calculating Vornoi surfaceArray D [x,y]</a:t>
            </a:r>
          </a:p>
        </p:txBody>
      </p:sp>
      <p:graphicFrame>
        <p:nvGraphicFramePr>
          <p:cNvPr id="4098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722313" y="2036763"/>
          <a:ext cx="6592887" cy="4332287"/>
        </p:xfrm>
        <a:graphic>
          <a:graphicData uri="http://schemas.openxmlformats.org/presentationml/2006/ole">
            <p:oleObj spid="_x0000_s4098" name="Document" r:id="rId4" imgW="6130714" imgH="40302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Calculating Vornoi surfaceArray D [x,y]</a:t>
            </a:r>
          </a:p>
        </p:txBody>
      </p:sp>
      <p:sp>
        <p:nvSpPr>
          <p:cNvPr id="14339" name="Content Placeholder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400" b="1" smtClean="0"/>
              <a:t>// x- KERNEL OVERVIEW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for l = 0 to imagewidth 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if d[l] == infinity 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{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   for k = l+1 to imagewidth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   if d[k] == 0 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      distance = k - l</a:t>
            </a:r>
          </a:p>
          <a:p>
            <a:pPr>
              <a:buFont typeface="Wingdings" pitchFamily="2" charset="2"/>
              <a:buNone/>
            </a:pPr>
            <a:endParaRPr lang="en-US" sz="1400" b="1" smtClean="0"/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   for k =  l-1 to 0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   if d[k] == 0 &amp;&amp; (l-k) &lt; distance 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      distance = l - k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}</a:t>
            </a:r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d[l] = distance</a:t>
            </a:r>
          </a:p>
          <a:p>
            <a:endParaRPr lang="en-US" sz="1400" b="1" smtClean="0"/>
          </a:p>
          <a:p>
            <a:pPr>
              <a:buFont typeface="Wingdings" pitchFamily="2" charset="2"/>
              <a:buNone/>
            </a:pPr>
            <a:endParaRPr lang="en-US" sz="1400" b="1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216535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Calculating Vornoi surfaceArray D [x,y]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4294967295"/>
          </p:nvPr>
        </p:nvSpPr>
        <p:spPr>
          <a:xfrm>
            <a:off x="914400" y="2017713"/>
            <a:ext cx="8040688" cy="4840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000" b="1" smtClean="0"/>
              <a:t>//</a:t>
            </a:r>
            <a:r>
              <a:rPr lang="en-US" sz="1400" b="1" smtClean="0"/>
              <a:t> y-KERNEL OVERVIEW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for l = 0 to imageheight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origdistance = d[l]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distance     = origdistance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if d[l] != 0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{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for k = l+1 to imageheight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if (d[k] != infinity) &amp;&amp; floord[k] == d[k]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   distance = k -l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else 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   geteuclideandistance(k-l, d[k])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for k = l-1 to 0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if d[k] != infinity &amp;&amp; floord[k] == d[k]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{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   tdistance = 0;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   if    d[k] == 0 tdistance = l - k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   else  tdistance = geteuclideandistance(l-k, d[k])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   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   if tdistance &lt; distance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   diatnce = tdistance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   }</a:t>
            </a:r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}</a:t>
            </a:r>
          </a:p>
          <a:p>
            <a:pPr>
              <a:buFont typeface="Wingdings" pitchFamily="2" charset="2"/>
              <a:buNone/>
            </a:pPr>
            <a:endParaRPr lang="en-US" sz="1000" b="1" smtClean="0"/>
          </a:p>
          <a:p>
            <a:pPr>
              <a:buFont typeface="Wingdings" pitchFamily="2" charset="2"/>
              <a:buNone/>
            </a:pPr>
            <a:r>
              <a:rPr lang="en-US" sz="1000" b="1" smtClean="0"/>
              <a:t>   d[l] = distance</a:t>
            </a:r>
          </a:p>
          <a:p>
            <a:pPr>
              <a:buFont typeface="Wingdings" pitchFamily="2" charset="2"/>
              <a:buNone/>
            </a:pPr>
            <a:endParaRPr lang="en-US" sz="1000" b="1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216535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851</TotalTime>
  <Words>684</Words>
  <Application>Microsoft Office PowerPoint</Application>
  <PresentationFormat>On-screen Show (4:3)</PresentationFormat>
  <Paragraphs>171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Tahoma</vt:lpstr>
      <vt:lpstr>Arial</vt:lpstr>
      <vt:lpstr>Wingdings</vt:lpstr>
      <vt:lpstr>Blends</vt:lpstr>
      <vt:lpstr>Equation</vt:lpstr>
      <vt:lpstr>Vergelijking</vt:lpstr>
      <vt:lpstr>Document</vt:lpstr>
      <vt:lpstr>Bitmap Image</vt:lpstr>
      <vt:lpstr>Image matching using the Hausdorff Distance with CUDA</vt:lpstr>
      <vt:lpstr>Hausdorff distance</vt:lpstr>
      <vt:lpstr>Minimal Hausdorff distance</vt:lpstr>
      <vt:lpstr>How to compute the MT</vt:lpstr>
      <vt:lpstr>Voronoi surface</vt:lpstr>
      <vt:lpstr>Calculating Vornoi surfaceArray D [x,y]</vt:lpstr>
      <vt:lpstr>Calculating Vornoi surfaceArray D [x,y]</vt:lpstr>
      <vt:lpstr>Calculating Vornoi surfaceArray D [x,y]</vt:lpstr>
      <vt:lpstr>Calculating Vornoi surfaceArray D [x,y]</vt:lpstr>
      <vt:lpstr>Calculating Vornoi surfaceArray D [x,y]</vt:lpstr>
      <vt:lpstr>Vornoi surfaceArray run-time comparison</vt:lpstr>
      <vt:lpstr>Vornoi surfaceArray run-time comparison</vt:lpstr>
      <vt:lpstr>Vornoi surfaceArray run-time comparison</vt:lpstr>
      <vt:lpstr>Vornoi surfaceArray computation (nice to have)</vt:lpstr>
      <vt:lpstr>Calculating Hausdorff distance array F [x,y]</vt:lpstr>
      <vt:lpstr>Calculating Hausdorff distance array F [x,y]</vt:lpstr>
      <vt:lpstr>Calculating Hausdorff distance array F [x,y]</vt:lpstr>
      <vt:lpstr>Calculating Hausdorff distance array F [x,y]</vt:lpstr>
      <vt:lpstr>Calculating Hausdorff distance array F [x,y]</vt:lpstr>
      <vt:lpstr>Calculating Hausdorff distance array F [x,y]</vt:lpstr>
      <vt:lpstr>Calculating Hausdorff distance array F [x,y]</vt:lpstr>
      <vt:lpstr>Calculating Hausdorff distance array F [x,y] (nice to have)</vt:lpstr>
      <vt:lpstr>Results extracted from paper (efficient computation)</vt:lpstr>
      <vt:lpstr>Results from CUDA implementation</vt:lpstr>
      <vt:lpstr>Comments</vt:lpstr>
      <vt:lpstr>References</vt:lpstr>
      <vt:lpstr>Comments</vt:lpstr>
      <vt:lpstr>Comments</vt:lpstr>
    </vt:vector>
  </TitlesOfParts>
  <Company>ATI Research,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matching with CUDA</dc:title>
  <dc:creator>Ashish</dc:creator>
  <cp:lastModifiedBy>ashishs</cp:lastModifiedBy>
  <cp:revision>214</cp:revision>
  <dcterms:created xsi:type="dcterms:W3CDTF">2009-03-18T21:18:23Z</dcterms:created>
  <dcterms:modified xsi:type="dcterms:W3CDTF">2009-04-23T17:07:30Z</dcterms:modified>
</cp:coreProperties>
</file>