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2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1" r:id="rId15"/>
    <p:sldId id="269" r:id="rId16"/>
    <p:sldId id="268" r:id="rId17"/>
    <p:sldId id="278" r:id="rId18"/>
    <p:sldId id="275" r:id="rId19"/>
    <p:sldId id="276" r:id="rId20"/>
    <p:sldId id="277" r:id="rId21"/>
    <p:sldId id="283" r:id="rId22"/>
    <p:sldId id="279" r:id="rId23"/>
    <p:sldId id="270" r:id="rId24"/>
    <p:sldId id="280" r:id="rId25"/>
    <p:sldId id="281" r:id="rId26"/>
    <p:sldId id="28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85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pring%202009\MultiCore\Project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pring%202009\MultiCore\Project\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pring%202009\MultiCore\Project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586153643723298"/>
          <c:y val="4.1676124943841514E-2"/>
          <c:w val="0.84766203367059356"/>
          <c:h val="0.79809149700882054"/>
        </c:manualLayout>
      </c:layout>
      <c:scatterChart>
        <c:scatterStyle val="lineMarker"/>
        <c:ser>
          <c:idx val="0"/>
          <c:order val="0"/>
          <c:tx>
            <c:strRef>
              <c:f>Sheet1!$S$3</c:f>
              <c:strCache>
                <c:ptCount val="1"/>
                <c:pt idx="0">
                  <c:v>speedup</c:v>
                </c:pt>
              </c:strCache>
            </c:strRef>
          </c:tx>
          <c:spPr>
            <a:ln w="19050"/>
          </c:spPr>
          <c:xVal>
            <c:numRef>
              <c:f>Sheet1!$A$4:$A$11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xVal>
          <c:yVal>
            <c:numRef>
              <c:f>Sheet1!$S$4:$S$11</c:f>
              <c:numCache>
                <c:formatCode>General</c:formatCode>
                <c:ptCount val="8"/>
                <c:pt idx="0">
                  <c:v>3.3470177970177977</c:v>
                </c:pt>
                <c:pt idx="1">
                  <c:v>3.3828385228095597</c:v>
                </c:pt>
                <c:pt idx="2">
                  <c:v>3.6164188542167097</c:v>
                </c:pt>
                <c:pt idx="3">
                  <c:v>3.6811330464547023</c:v>
                </c:pt>
                <c:pt idx="4">
                  <c:v>3.7282855925404315</c:v>
                </c:pt>
                <c:pt idx="5">
                  <c:v>3.6880947192388001</c:v>
                </c:pt>
                <c:pt idx="6">
                  <c:v>3.7557266955731397</c:v>
                </c:pt>
                <c:pt idx="7">
                  <c:v>3.7039222532248401</c:v>
                </c:pt>
              </c:numCache>
            </c:numRef>
          </c:yVal>
        </c:ser>
        <c:axId val="49443968"/>
        <c:axId val="49517696"/>
      </c:scatterChart>
      <c:valAx>
        <c:axId val="49443968"/>
        <c:scaling>
          <c:orientation val="minMax"/>
          <c:max val="2304"/>
        </c:scaling>
        <c:axPos val="b"/>
        <c:title>
          <c:tx>
            <c:rich>
              <a:bodyPr/>
              <a:lstStyle/>
              <a:p>
                <a:pPr>
                  <a:defRPr sz="1100" baseline="0"/>
                </a:pPr>
                <a:r>
                  <a:rPr lang="en-US" sz="1100" baseline="0" dirty="0"/>
                  <a:t>Video Resolution</a:t>
                </a:r>
              </a:p>
            </c:rich>
          </c:tx>
          <c:layout>
            <c:manualLayout>
              <c:xMode val="edge"/>
              <c:yMode val="edge"/>
              <c:x val="0.4517295826148382"/>
              <c:y val="0.92415525761982509"/>
            </c:manualLayout>
          </c:layout>
        </c:title>
        <c:numFmt formatCode="General" sourceLinked="1"/>
        <c:tickLblPos val="nextTo"/>
        <c:crossAx val="49517696"/>
        <c:crosses val="autoZero"/>
        <c:crossBetween val="midCat"/>
        <c:majorUnit val="256"/>
        <c:minorUnit val="100"/>
      </c:valAx>
      <c:valAx>
        <c:axId val="49517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 baseline="0"/>
                </a:pPr>
                <a:r>
                  <a:rPr lang="en-US" sz="1100" baseline="0" dirty="0"/>
                  <a:t>Speedup</a:t>
                </a:r>
              </a:p>
            </c:rich>
          </c:tx>
          <c:layout>
            <c:manualLayout>
              <c:xMode val="edge"/>
              <c:yMode val="edge"/>
              <c:x val="8.7950747581354485E-3"/>
              <c:y val="0.36141436712302888"/>
            </c:manualLayout>
          </c:layout>
        </c:title>
        <c:numFmt formatCode="General" sourceLinked="1"/>
        <c:tickLblPos val="nextTo"/>
        <c:crossAx val="49443968"/>
        <c:crosses val="autoZero"/>
        <c:crossBetween val="midCat"/>
        <c:majorUnit val="0.1"/>
      </c:valAx>
      <c:spPr>
        <a:ln>
          <a:solidFill>
            <a:sysClr val="windowText" lastClr="000000"/>
          </a:solidFill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630287249950328"/>
          <c:y val="5.1400554097404488E-2"/>
          <c:w val="0.84887083337690394"/>
          <c:h val="0.79655377350372192"/>
        </c:manualLayout>
      </c:layout>
      <c:scatterChart>
        <c:scatterStyle val="lineMarker"/>
        <c:ser>
          <c:idx val="0"/>
          <c:order val="0"/>
          <c:tx>
            <c:strRef>
              <c:f>Sheet1!$I$3</c:f>
              <c:strCache>
                <c:ptCount val="1"/>
                <c:pt idx="0">
                  <c:v>GPU frame rate</c:v>
                </c:pt>
              </c:strCache>
            </c:strRef>
          </c:tx>
          <c:spPr>
            <a:ln w="19050"/>
          </c:spPr>
          <c:xVal>
            <c:numRef>
              <c:f>Sheet1!$A$4:$A$11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xVal>
          <c:yVal>
            <c:numRef>
              <c:f>Sheet1!$I$4:$I$11</c:f>
              <c:numCache>
                <c:formatCode>General</c:formatCode>
                <c:ptCount val="8"/>
                <c:pt idx="0">
                  <c:v>481.00048100048105</c:v>
                </c:pt>
                <c:pt idx="1">
                  <c:v>125.93268897774138</c:v>
                </c:pt>
                <c:pt idx="2">
                  <c:v>62.792968443393711</c:v>
                </c:pt>
                <c:pt idx="3">
                  <c:v>33.856644197140447</c:v>
                </c:pt>
                <c:pt idx="4">
                  <c:v>23.22117120621213</c:v>
                </c:pt>
                <c:pt idx="5">
                  <c:v>15.964813550933743</c:v>
                </c:pt>
                <c:pt idx="6">
                  <c:v>11.966252773926973</c:v>
                </c:pt>
                <c:pt idx="7">
                  <c:v>8.8536748726952244</c:v>
                </c:pt>
              </c:numCache>
            </c:numRef>
          </c:yVal>
        </c:ser>
        <c:ser>
          <c:idx val="1"/>
          <c:order val="1"/>
          <c:tx>
            <c:strRef>
              <c:f>Sheet1!$K$3</c:f>
              <c:strCache>
                <c:ptCount val="1"/>
                <c:pt idx="0">
                  <c:v>CPU frame rate</c:v>
                </c:pt>
              </c:strCache>
            </c:strRef>
          </c:tx>
          <c:spPr>
            <a:ln w="19050"/>
          </c:spPr>
          <c:marker>
            <c:symbol val="square"/>
            <c:size val="3"/>
          </c:marker>
          <c:xVal>
            <c:numRef>
              <c:f>Sheet1!$A$4:$A$11</c:f>
              <c:numCache>
                <c:formatCode>General</c:formatCode>
                <c:ptCount val="8"/>
                <c:pt idx="0">
                  <c:v>256</c:v>
                </c:pt>
                <c:pt idx="1">
                  <c:v>512</c:v>
                </c:pt>
                <c:pt idx="2">
                  <c:v>768</c:v>
                </c:pt>
                <c:pt idx="3">
                  <c:v>1024</c:v>
                </c:pt>
                <c:pt idx="4">
                  <c:v>1280</c:v>
                </c:pt>
                <c:pt idx="5">
                  <c:v>1536</c:v>
                </c:pt>
                <c:pt idx="6">
                  <c:v>1792</c:v>
                </c:pt>
                <c:pt idx="7">
                  <c:v>2048</c:v>
                </c:pt>
              </c:numCache>
            </c:numRef>
          </c:xVal>
          <c:yVal>
            <c:numRef>
              <c:f>Sheet1!$K$4:$K$11</c:f>
              <c:numCache>
                <c:formatCode>General</c:formatCode>
                <c:ptCount val="8"/>
                <c:pt idx="0">
                  <c:v>143.71016533854518</c:v>
                </c:pt>
                <c:pt idx="1">
                  <c:v>38.360914831096885</c:v>
                </c:pt>
                <c:pt idx="2">
                  <c:v>17.173352109531635</c:v>
                </c:pt>
                <c:pt idx="3">
                  <c:v>9.1973432554272367</c:v>
                </c:pt>
                <c:pt idx="4">
                  <c:v>6.2283777972033967</c:v>
                </c:pt>
                <c:pt idx="5">
                  <c:v>4.3523449564156156</c:v>
                </c:pt>
                <c:pt idx="6">
                  <c:v>3.1692581955036143</c:v>
                </c:pt>
                <c:pt idx="7">
                  <c:v>2.4098699598021636</c:v>
                </c:pt>
              </c:numCache>
            </c:numRef>
          </c:yVal>
        </c:ser>
        <c:axId val="49542656"/>
        <c:axId val="49544576"/>
      </c:scatterChart>
      <c:valAx>
        <c:axId val="49542656"/>
        <c:scaling>
          <c:orientation val="minMax"/>
          <c:max val="250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Video Resolution</a:t>
                </a:r>
              </a:p>
            </c:rich>
          </c:tx>
          <c:layout>
            <c:manualLayout>
              <c:xMode val="edge"/>
              <c:yMode val="edge"/>
              <c:x val="0.45004426737494502"/>
              <c:y val="0.93156383116044938"/>
            </c:manualLayout>
          </c:layout>
        </c:title>
        <c:numFmt formatCode="General" sourceLinked="1"/>
        <c:tickLblPos val="nextTo"/>
        <c:crossAx val="49544576"/>
        <c:crosses val="autoZero"/>
        <c:crossBetween val="midCat"/>
        <c:majorUnit val="256"/>
        <c:minorUnit val="100"/>
      </c:valAx>
      <c:valAx>
        <c:axId val="495445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Frame Rate</a:t>
                </a:r>
              </a:p>
            </c:rich>
          </c:tx>
          <c:layout>
            <c:manualLayout>
              <c:xMode val="edge"/>
              <c:yMode val="edge"/>
              <c:x val="9.5988748418399938E-3"/>
              <c:y val="0.35818999827890391"/>
            </c:manualLayout>
          </c:layout>
        </c:title>
        <c:numFmt formatCode="General" sourceLinked="1"/>
        <c:tickLblPos val="nextTo"/>
        <c:crossAx val="4954265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1305555555555602"/>
          <c:y val="0.22183836395450568"/>
          <c:w val="0.25916666666666682"/>
          <c:h val="0.16743438320209991"/>
        </c:manualLayout>
      </c:layout>
      <c:spPr>
        <a:noFill/>
      </c:sp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545642272657094"/>
          <c:y val="5.1400554097404488E-2"/>
          <c:w val="0.8078076269878034"/>
          <c:h val="0.78344303414401362"/>
        </c:manualLayout>
      </c:layout>
      <c:scatterChart>
        <c:scatterStyle val="lineMarker"/>
        <c:ser>
          <c:idx val="0"/>
          <c:order val="0"/>
          <c:tx>
            <c:strRef>
              <c:f>Sheet1!$G$28</c:f>
              <c:strCache>
                <c:ptCount val="1"/>
                <c:pt idx="0">
                  <c:v>CPU</c:v>
                </c:pt>
              </c:strCache>
            </c:strRef>
          </c:tx>
          <c:spPr>
            <a:ln w="19050"/>
          </c:spPr>
          <c:xVal>
            <c:numRef>
              <c:f>Sheet1!$F$29:$F$34</c:f>
              <c:numCache>
                <c:formatCode>General</c:formatCode>
                <c:ptCount val="6"/>
                <c:pt idx="0">
                  <c:v>0.99</c:v>
                </c:pt>
                <c:pt idx="1">
                  <c:v>0.9</c:v>
                </c:pt>
                <c:pt idx="2">
                  <c:v>0.75000000000000011</c:v>
                </c:pt>
                <c:pt idx="3">
                  <c:v>0.66666666666666674</c:v>
                </c:pt>
                <c:pt idx="4">
                  <c:v>0.5</c:v>
                </c:pt>
                <c:pt idx="5">
                  <c:v>0</c:v>
                </c:pt>
              </c:numCache>
            </c:numRef>
          </c:xVal>
          <c:yVal>
            <c:numRef>
              <c:f>Sheet1!$G$29:$G$34</c:f>
              <c:numCache>
                <c:formatCode>General</c:formatCode>
                <c:ptCount val="6"/>
                <c:pt idx="0">
                  <c:v>1.4172329999999997</c:v>
                </c:pt>
                <c:pt idx="1">
                  <c:v>1.3343499999999999</c:v>
                </c:pt>
                <c:pt idx="2">
                  <c:v>1.1752769999999999</c:v>
                </c:pt>
                <c:pt idx="3">
                  <c:v>1.117748</c:v>
                </c:pt>
                <c:pt idx="4">
                  <c:v>0.96403399999999984</c:v>
                </c:pt>
                <c:pt idx="5">
                  <c:v>0.45153699999999997</c:v>
                </c:pt>
              </c:numCache>
            </c:numRef>
          </c:yVal>
        </c:ser>
        <c:ser>
          <c:idx val="1"/>
          <c:order val="1"/>
          <c:tx>
            <c:v>GPU</c:v>
          </c:tx>
          <c:spPr>
            <a:ln w="19050"/>
          </c:spPr>
          <c:xVal>
            <c:numRef>
              <c:f>Sheet1!$F$29:$F$34</c:f>
              <c:numCache>
                <c:formatCode>General</c:formatCode>
                <c:ptCount val="6"/>
                <c:pt idx="0">
                  <c:v>0.99</c:v>
                </c:pt>
                <c:pt idx="1">
                  <c:v>0.9</c:v>
                </c:pt>
                <c:pt idx="2">
                  <c:v>0.75000000000000011</c:v>
                </c:pt>
                <c:pt idx="3">
                  <c:v>0.66666666666666674</c:v>
                </c:pt>
                <c:pt idx="4">
                  <c:v>0.5</c:v>
                </c:pt>
                <c:pt idx="5">
                  <c:v>0</c:v>
                </c:pt>
              </c:numCache>
            </c:numRef>
          </c:xVal>
          <c:yVal>
            <c:numRef>
              <c:f>Sheet1!$H$29:$H$34</c:f>
              <c:numCache>
                <c:formatCode>General</c:formatCode>
                <c:ptCount val="6"/>
                <c:pt idx="0">
                  <c:v>0.22847300000000001</c:v>
                </c:pt>
                <c:pt idx="1">
                  <c:v>0.23468700000000001</c:v>
                </c:pt>
                <c:pt idx="2">
                  <c:v>0.23256700000000002</c:v>
                </c:pt>
                <c:pt idx="3">
                  <c:v>0.23164699999999999</c:v>
                </c:pt>
                <c:pt idx="4">
                  <c:v>0.234102</c:v>
                </c:pt>
                <c:pt idx="5">
                  <c:v>0.13771200000000003</c:v>
                </c:pt>
              </c:numCache>
            </c:numRef>
          </c:yVal>
        </c:ser>
        <c:axId val="49598848"/>
        <c:axId val="49600768"/>
      </c:scatterChart>
      <c:valAx>
        <c:axId val="49598848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Fraction of Foreground Pixels</a:t>
                </a:r>
              </a:p>
            </c:rich>
          </c:tx>
          <c:layout>
            <c:manualLayout>
              <c:xMode val="edge"/>
              <c:yMode val="edge"/>
              <c:x val="0.38321425814420268"/>
              <c:y val="0.9216168793756655"/>
            </c:manualLayout>
          </c:layout>
        </c:title>
        <c:numFmt formatCode="General" sourceLinked="1"/>
        <c:tickLblPos val="nextTo"/>
        <c:crossAx val="49600768"/>
        <c:crosses val="autoZero"/>
        <c:crossBetween val="midCat"/>
      </c:valAx>
      <c:valAx>
        <c:axId val="496007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Time to process 100 frames (in seconds)</a:t>
                </a:r>
              </a:p>
            </c:rich>
          </c:tx>
          <c:layout>
            <c:manualLayout>
              <c:xMode val="edge"/>
              <c:yMode val="edge"/>
              <c:x val="1.9902925737224034E-2"/>
              <c:y val="0.12928225989489683"/>
            </c:manualLayout>
          </c:layout>
        </c:title>
        <c:numFmt formatCode="General" sourceLinked="1"/>
        <c:tickLblPos val="nextTo"/>
        <c:crossAx val="4959884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6419444444444486"/>
          <c:y val="0.37461614173228375"/>
          <c:w val="0.11737745098039215"/>
          <c:h val="0.13365050543848317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3C967-0083-4913-A227-50ED7DF4CF24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8EA96-BB1C-46B9-8A6B-16EEA0A06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Vision algo – step in pipeline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EA96-BB1C-46B9-8A6B-16EEA0A066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878CC-1DD9-4DB6-8D49-7950991E95A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878CC-1DD9-4DB6-8D49-7950991E95A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878CC-1DD9-4DB6-8D49-7950991E95A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878CC-1DD9-4DB6-8D49-7950991E95A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878CC-1DD9-4DB6-8D49-7950991E95A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878CC-1DD9-4DB6-8D49-7950991E95A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B3159B-20E0-4082-9FCB-F1127128B9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ED54B4-5273-439F-8056-D37DF7AE832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9FCF7-0FEA-485F-8999-A5977D4BA960}" type="datetimeFigureOut">
              <a:rPr lang="en-US" smtClean="0"/>
              <a:pPr/>
              <a:t>4/16/2009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8E1CD-567C-4DB0-AD20-21106A6A78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5" Type="http://schemas.openxmlformats.org/officeDocument/2006/relationships/image" Target="../media/image9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ideo" Target="file:///F:\Spring%202009\MultiCore\Project\top_100_2679.avi" TargetMode="External"/><Relationship Id="rId7" Type="http://schemas.openxmlformats.org/officeDocument/2006/relationships/image" Target="../media/image1.png"/><Relationship Id="rId2" Type="http://schemas.openxmlformats.org/officeDocument/2006/relationships/video" Target="file:///D:\Documents%20and%20Settings\Janaka\Desktop\Multi%20Vehicle\presentation\original%20videos\top_100_2631.avi" TargetMode="External"/><Relationship Id="rId1" Type="http://schemas.openxmlformats.org/officeDocument/2006/relationships/video" Target="file:///D:\Documents%20and%20Settings\Janaka\Desktop\Multi%20Vehicle\presentation\result%20videos\2631_background.avi" TargetMode="Externa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5.png"/><Relationship Id="rId4" Type="http://schemas.openxmlformats.org/officeDocument/2006/relationships/video" Target="file:///F:\Spring%202009\MultiCore\Project\2679_background.avi" TargetMode="External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Spring%202009\MultiCore\Project\2679_background.avi" TargetMode="External"/><Relationship Id="rId1" Type="http://schemas.openxmlformats.org/officeDocument/2006/relationships/video" Target="file:///F:\Spring%202009\MultiCore\Project\top_100_2679.avi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Spring%202009\MultiCore\Project\2631_rev3.avi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Fast Background Subtraction using CUDA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Janaka</a:t>
            </a:r>
          </a:p>
          <a:p>
            <a:r>
              <a:rPr lang="en-US" dirty="0" smtClean="0"/>
              <a:t>CDA 6938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914400" y="2209800"/>
            <a:ext cx="7162800" cy="83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For each new sample update the training data set         </a:t>
            </a:r>
          </a:p>
          <a:p>
            <a:pPr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Re-estimate</a:t>
            </a:r>
          </a:p>
        </p:txBody>
      </p:sp>
      <p:pic>
        <p:nvPicPr>
          <p:cNvPr id="686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1" y="2667000"/>
            <a:ext cx="1904999" cy="43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581400"/>
            <a:ext cx="5715000" cy="97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4" name="Rectangle 24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98562"/>
          </a:xfrm>
        </p:spPr>
        <p:txBody>
          <a:bodyPr>
            <a:normAutofit/>
          </a:bodyPr>
          <a:lstStyle/>
          <a:p>
            <a:r>
              <a:rPr lang="en-US" dirty="0" smtClean="0"/>
              <a:t>The GMM Model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71600"/>
            <a:ext cx="7356475" cy="381000"/>
          </a:xfrm>
        </p:spPr>
        <p:txBody>
          <a:bodyPr>
            <a:normAutofit fontScale="85000" lnSpcReduction="20000"/>
          </a:bodyPr>
          <a:lstStyle/>
          <a:p>
            <a:pPr marL="0"/>
            <a:r>
              <a:rPr lang="en-US" sz="2600" dirty="0" smtClean="0"/>
              <a:t>Choose a reasonable time period T and at time t we have</a:t>
            </a:r>
          </a:p>
          <a:p>
            <a:endParaRPr lang="en-US" sz="2800" dirty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914400" y="3105090"/>
            <a:ext cx="7696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200" dirty="0" smtClean="0"/>
              <a:t>Full scene model (BG + FG)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914400" y="4648200"/>
            <a:ext cx="73914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GMM with M </a:t>
            </a:r>
            <a:r>
              <a:rPr lang="en-US" sz="2000" dirty="0" smtClean="0"/>
              <a:t>Gaussians where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		- estimates of the means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		   - estimates of the variances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                  - mixing weights non-negative and add up to one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1676400"/>
            <a:ext cx="3505200" cy="47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2344271"/>
            <a:ext cx="381000" cy="24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95400" y="5024184"/>
            <a:ext cx="1366837" cy="46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95401" y="5469508"/>
            <a:ext cx="1523999" cy="39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9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47800" y="5991497"/>
            <a:ext cx="457200" cy="33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840296"/>
            <a:ext cx="4800600" cy="90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845007"/>
            <a:ext cx="4419600" cy="115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27" name="Rectangle 27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1198562"/>
          </a:xfrm>
        </p:spPr>
        <p:txBody>
          <a:bodyPr>
            <a:normAutofit/>
          </a:bodyPr>
          <a:lstStyle/>
          <a:p>
            <a:r>
              <a:rPr lang="en-US" dirty="0" smtClean="0"/>
              <a:t>The Update Equations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0725" y="1401896"/>
            <a:ext cx="7737475" cy="381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Given a new data sample            update equations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609600" y="3230696"/>
            <a:ext cx="7848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00" dirty="0" smtClean="0"/>
              <a:t>An on-line clustering algorithm.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00" dirty="0" smtClean="0"/>
              <a:t>Discarding the </a:t>
            </a:r>
            <a:r>
              <a:rPr lang="en-US" sz="1700" dirty="0" smtClean="0"/>
              <a:t>Gaussians with </a:t>
            </a:r>
            <a:r>
              <a:rPr lang="en-US" sz="1700" dirty="0" smtClean="0"/>
              <a:t>small weights - approximate the background model :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609600" y="4830896"/>
            <a:ext cx="7391400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700" dirty="0" smtClean="0"/>
              <a:t>If the </a:t>
            </a:r>
            <a:r>
              <a:rPr lang="en-US" sz="1700" dirty="0" smtClean="0"/>
              <a:t>Gaussians are </a:t>
            </a:r>
            <a:r>
              <a:rPr lang="en-US" sz="1700" dirty="0" smtClean="0"/>
              <a:t>sorted to have descending weights           :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648200" y="5175216"/>
            <a:ext cx="4114800" cy="7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700" dirty="0" smtClean="0"/>
              <a:t>	where </a:t>
            </a:r>
            <a:r>
              <a:rPr lang="en-US" sz="1700" i="1" dirty="0" smtClean="0"/>
              <a:t>c</a:t>
            </a:r>
            <a:r>
              <a:rPr lang="en-US" sz="1700" i="1" baseline="-25000" dirty="0" smtClean="0"/>
              <a:t>f</a:t>
            </a:r>
            <a:r>
              <a:rPr lang="en-US" sz="1700" dirty="0" smtClean="0"/>
              <a:t> is a measure of the maximum portion of data that can belong to FG without influencing the BG model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4092" y="1461571"/>
            <a:ext cx="483108" cy="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26"/>
          <p:cNvGrpSpPr/>
          <p:nvPr/>
        </p:nvGrpSpPr>
        <p:grpSpPr>
          <a:xfrm>
            <a:off x="5257800" y="2544896"/>
            <a:ext cx="3352800" cy="584775"/>
            <a:chOff x="5410200" y="2615625"/>
            <a:chExt cx="3352800" cy="584775"/>
          </a:xfrm>
        </p:grpSpPr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5410200" y="2615625"/>
              <a:ext cx="3352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 smtClean="0"/>
                <a:t>and                        is </a:t>
              </a:r>
              <a:r>
                <a:rPr lang="en-US" sz="1600" dirty="0"/>
                <a:t>used to limit the influence of old </a:t>
              </a:r>
              <a:r>
                <a:rPr lang="en-US" sz="1600" dirty="0" smtClean="0"/>
                <a:t>data (learning rate).</a:t>
              </a:r>
              <a:endParaRPr lang="en-US" sz="1600" dirty="0"/>
            </a:p>
          </p:txBody>
        </p:sp>
        <p:pic>
          <p:nvPicPr>
            <p:cNvPr id="69642" name="Picture 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95975" y="2652508"/>
              <a:ext cx="962025" cy="243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802593"/>
            <a:ext cx="457200" cy="33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64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5211896"/>
            <a:ext cx="35491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30"/>
          <p:cNvGrpSpPr/>
          <p:nvPr/>
        </p:nvGrpSpPr>
        <p:grpSpPr>
          <a:xfrm>
            <a:off x="5257800" y="1706696"/>
            <a:ext cx="3733800" cy="977191"/>
            <a:chOff x="5029200" y="1905000"/>
            <a:chExt cx="3733800" cy="977191"/>
          </a:xfrm>
        </p:grpSpPr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5029200" y="1905000"/>
              <a:ext cx="3733800" cy="97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where</a:t>
              </a:r>
              <a:r>
                <a:rPr lang="en-US" sz="1600" dirty="0" smtClean="0"/>
                <a:t>,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 smtClean="0"/>
                <a:t>          is set to 1 for the ‘close’ </a:t>
              </a:r>
              <a:r>
                <a:rPr lang="en-US" sz="1600" dirty="0" smtClean="0"/>
                <a:t>Gaussian </a:t>
              </a:r>
              <a:r>
                <a:rPr lang="en-US" sz="1600" dirty="0" smtClean="0"/>
                <a:t>and </a:t>
              </a:r>
              <a:r>
                <a:rPr lang="en-US" sz="1600" dirty="0" smtClean="0"/>
                <a:t>0 for others </a:t>
              </a:r>
              <a:endParaRPr lang="en-US" sz="1600" dirty="0"/>
            </a:p>
          </p:txBody>
        </p:sp>
        <p:pic>
          <p:nvPicPr>
            <p:cNvPr id="69641" name="Picture 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791200" y="1905000"/>
              <a:ext cx="1662112" cy="325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644" name="Picture 12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105400" y="2209800"/>
              <a:ext cx="441943" cy="3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29" grpId="0" uiExpand="1" build="p"/>
      <p:bldP spid="25632" grpId="0"/>
      <p:bldP spid="256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Subtraction Results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1143000" y="1828800"/>
            <a:ext cx="6858000" cy="2286000"/>
            <a:chOff x="1143000" y="4038600"/>
            <a:chExt cx="6858000" cy="2286000"/>
          </a:xfrm>
        </p:grpSpPr>
        <p:pic>
          <p:nvPicPr>
            <p:cNvPr id="5" name="top_100_2679.avi">
              <a:hlinkClick r:id="" action="ppaction://media"/>
            </p:cNvPr>
            <p:cNvPicPr>
              <a:picLocks noRot="1" noChangeAspect="1"/>
            </p:cNvPicPr>
            <p:nvPr>
              <a:videoFile r:link="rId3"/>
            </p:nvPr>
          </p:nvPicPr>
          <p:blipFill>
            <a:blip r:embed="rId7"/>
            <a:stretch>
              <a:fillRect/>
            </a:stretch>
          </p:blipFill>
          <p:spPr>
            <a:xfrm>
              <a:off x="1143000" y="4038600"/>
              <a:ext cx="3048000" cy="2286000"/>
            </a:xfrm>
            <a:prstGeom prst="rect">
              <a:avLst/>
            </a:prstGeom>
          </p:spPr>
        </p:pic>
        <p:pic>
          <p:nvPicPr>
            <p:cNvPr id="6" name="2679_background.avi">
              <a:hlinkClick r:id="" action="ppaction://media"/>
            </p:cNvPr>
            <p:cNvPicPr>
              <a:picLocks noRot="1" noChangeAspect="1"/>
            </p:cNvPicPr>
            <p:nvPr>
              <a:videoFile r:link="rId4"/>
            </p:nvPr>
          </p:nvPicPr>
          <p:blipFill>
            <a:blip r:embed="rId8"/>
            <a:stretch>
              <a:fillRect/>
            </a:stretch>
          </p:blipFill>
          <p:spPr>
            <a:xfrm>
              <a:off x="4953000" y="4038600"/>
              <a:ext cx="3048000" cy="22860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219200" y="1447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Video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459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Foreground Pixels </a:t>
            </a:r>
            <a:endParaRPr lang="en-US" dirty="0"/>
          </a:p>
        </p:txBody>
      </p:sp>
      <p:grpSp>
        <p:nvGrpSpPr>
          <p:cNvPr id="4" name="Group 8"/>
          <p:cNvGrpSpPr/>
          <p:nvPr/>
        </p:nvGrpSpPr>
        <p:grpSpPr>
          <a:xfrm>
            <a:off x="1143000" y="4267200"/>
            <a:ext cx="6858000" cy="2286000"/>
            <a:chOff x="1143000" y="4038600"/>
            <a:chExt cx="6858000" cy="2286000"/>
          </a:xfrm>
        </p:grpSpPr>
        <p:pic>
          <p:nvPicPr>
            <p:cNvPr id="10" name="2631_background.avi">
              <a:hlinkClick r:id="" action="ppaction://media"/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9"/>
            <a:stretch>
              <a:fillRect/>
            </a:stretch>
          </p:blipFill>
          <p:spPr>
            <a:xfrm>
              <a:off x="4953000" y="4038600"/>
              <a:ext cx="3048000" cy="2286000"/>
            </a:xfrm>
            <a:prstGeom prst="rect">
              <a:avLst/>
            </a:prstGeom>
          </p:spPr>
        </p:pic>
        <p:pic>
          <p:nvPicPr>
            <p:cNvPr id="11" name="top_100_2631.avi">
              <a:hlinkClick r:id="" action="ppaction://media"/>
            </p:cNvPr>
            <p:cNvPicPr>
              <a:picLocks noRot="1" noChangeAspect="1"/>
            </p:cNvPicPr>
            <p:nvPr>
              <a:videoFile r:link="rId2"/>
            </p:nvPr>
          </p:nvPicPr>
          <p:blipFill>
            <a:blip r:embed="rId10"/>
            <a:stretch>
              <a:fillRect/>
            </a:stretch>
          </p:blipFill>
          <p:spPr>
            <a:xfrm>
              <a:off x="1143000" y="4038600"/>
              <a:ext cx="3048000" cy="2286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CPU/GPU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each pixel independently</a:t>
            </a:r>
          </a:p>
          <a:p>
            <a:r>
              <a:rPr lang="en-US" dirty="0" smtClean="0"/>
              <a:t>Use the “Update Equations” to change GMM parameters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429000"/>
            <a:ext cx="84867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Parallelize?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85800"/>
          </a:xfrm>
        </p:spPr>
        <p:txBody>
          <a:bodyPr/>
          <a:lstStyle/>
          <a:p>
            <a:r>
              <a:rPr lang="en-US" dirty="0" smtClean="0"/>
              <a:t>Simple: One </a:t>
            </a:r>
            <a:r>
              <a:rPr lang="en-US" dirty="0" smtClean="0"/>
              <a:t>thread </a:t>
            </a:r>
            <a:r>
              <a:rPr lang="en-US" dirty="0" smtClean="0"/>
              <a:t>per pixel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10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pixel has different # of Gaussians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Divergence inside a warp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166937"/>
            <a:ext cx="5334443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Speedup: </a:t>
            </a:r>
            <a:r>
              <a:rPr lang="en-US" dirty="0" smtClean="0"/>
              <a:t>mere </a:t>
            </a:r>
            <a:r>
              <a:rPr lang="en-US" dirty="0" smtClean="0"/>
              <a:t>1.5 </a:t>
            </a:r>
            <a:r>
              <a:rPr lang="en-US" dirty="0" smtClean="0"/>
              <a:t>X </a:t>
            </a:r>
            <a:endParaRPr lang="en-US" dirty="0" smtClean="0"/>
          </a:p>
          <a:p>
            <a:pPr lvl="1"/>
            <a:r>
              <a:rPr lang="en-US" dirty="0" smtClean="0"/>
              <a:t>QVGA(320 x 240) </a:t>
            </a:r>
            <a:r>
              <a:rPr lang="en-US" dirty="0" smtClean="0"/>
              <a:t>Video</a:t>
            </a:r>
          </a:p>
          <a:p>
            <a:r>
              <a:rPr lang="en-US" dirty="0" smtClean="0"/>
              <a:t>Still useful since CPU is offloaded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Constant Memory</a:t>
            </a:r>
          </a:p>
          <a:p>
            <a:r>
              <a:rPr lang="en-US" dirty="0" smtClean="0"/>
              <a:t>Pinned (non pageable)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Memory Coalescing</a:t>
            </a:r>
          </a:p>
          <a:p>
            <a:pPr lvl="1"/>
            <a:r>
              <a:rPr lang="en-US" dirty="0" smtClean="0"/>
              <a:t>Structure of Arrays Vs Array of Structures</a:t>
            </a:r>
          </a:p>
          <a:p>
            <a:pPr lvl="1"/>
            <a:r>
              <a:rPr lang="en-US" dirty="0" smtClean="0"/>
              <a:t>Packing and Inflating Data</a:t>
            </a:r>
          </a:p>
          <a:p>
            <a:pPr lvl="1"/>
            <a:r>
              <a:rPr lang="en-US" dirty="0" smtClean="0"/>
              <a:t>16x16 block size</a:t>
            </a:r>
          </a:p>
          <a:p>
            <a:r>
              <a:rPr lang="en-US" dirty="0" smtClean="0"/>
              <a:t>Asynchronous </a:t>
            </a:r>
            <a:r>
              <a:rPr lang="en-US" dirty="0" smtClean="0"/>
              <a:t>Execution</a:t>
            </a:r>
            <a:endParaRPr lang="en-US" dirty="0" smtClean="0"/>
          </a:p>
          <a:p>
            <a:pPr lvl="1"/>
            <a:r>
              <a:rPr lang="en-US" dirty="0" smtClean="0"/>
              <a:t>Kernel Invocation</a:t>
            </a:r>
          </a:p>
          <a:p>
            <a:pPr lvl="1"/>
            <a:r>
              <a:rPr lang="en-US" dirty="0" smtClean="0"/>
              <a:t>Memory Transfer</a:t>
            </a:r>
          </a:p>
          <a:p>
            <a:pPr lvl="1"/>
            <a:r>
              <a:rPr lang="en-US" dirty="0" smtClean="0"/>
              <a:t>CUDA Streams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Constant Memory</a:t>
            </a:r>
          </a:p>
          <a:p>
            <a:pPr lvl="1"/>
            <a:r>
              <a:rPr lang="en-US" dirty="0" smtClean="0"/>
              <a:t>Cached </a:t>
            </a:r>
          </a:p>
          <a:p>
            <a:pPr lvl="1"/>
            <a:r>
              <a:rPr lang="en-US" dirty="0" smtClean="0"/>
              <a:t>Used to store all the configuration parameters</a:t>
            </a:r>
          </a:p>
          <a:p>
            <a:r>
              <a:rPr lang="en-US" dirty="0" smtClean="0"/>
              <a:t>Pinned Memory</a:t>
            </a:r>
          </a:p>
          <a:p>
            <a:pPr lvl="1"/>
            <a:r>
              <a:rPr lang="en-US" dirty="0" smtClean="0"/>
              <a:t>Required for Asynchronous transfers</a:t>
            </a:r>
          </a:p>
          <a:p>
            <a:pPr lvl="1"/>
            <a:r>
              <a:rPr lang="en-US" dirty="0" smtClean="0"/>
              <a:t>Use “CudaMallocHost” </a:t>
            </a:r>
            <a:r>
              <a:rPr lang="en-US" dirty="0" smtClean="0"/>
              <a:t>rather than “malloc”</a:t>
            </a:r>
            <a:endParaRPr lang="en-US" dirty="0" smtClean="0"/>
          </a:p>
          <a:p>
            <a:pPr lvl="1"/>
            <a:r>
              <a:rPr lang="en-US" dirty="0" smtClean="0"/>
              <a:t>Transfer BW for </a:t>
            </a:r>
            <a:r>
              <a:rPr lang="en-US" dirty="0" smtClean="0"/>
              <a:t>GeForce </a:t>
            </a:r>
            <a:r>
              <a:rPr lang="en-US" dirty="0" smtClean="0"/>
              <a:t>8600M GT using “bandwidthTest”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5257800"/>
          <a:ext cx="4800600" cy="1143001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</a:tblGrid>
              <a:tr h="3307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Pageable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Pinned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CPU to GPU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981 MB/s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2041 MB/s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GPU to CPU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566 MB/s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549 MB/s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 Memory </a:t>
            </a:r>
            <a:r>
              <a:rPr lang="en-US" dirty="0" smtClean="0"/>
              <a:t>Coalescing (recap)*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971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coordinated read by </a:t>
            </a:r>
            <a:r>
              <a:rPr lang="en-US" dirty="0" smtClean="0"/>
              <a:t>16 threads (a half-warp)</a:t>
            </a:r>
            <a:endParaRPr lang="en-US" dirty="0" smtClean="0"/>
          </a:p>
          <a:p>
            <a:r>
              <a:rPr lang="en-US" dirty="0" smtClean="0"/>
              <a:t>A contiguous region of global memory:</a:t>
            </a:r>
          </a:p>
          <a:p>
            <a:pPr lvl="1"/>
            <a:r>
              <a:rPr lang="en-US" dirty="0" smtClean="0"/>
              <a:t>64 bytes - each thread reads a word: int, float, …</a:t>
            </a:r>
          </a:p>
          <a:p>
            <a:pPr lvl="1"/>
            <a:r>
              <a:rPr lang="en-US" dirty="0" smtClean="0"/>
              <a:t>128 bytes - each thread reads a double-word: int2, float2</a:t>
            </a:r>
          </a:p>
          <a:p>
            <a:pPr lvl="1"/>
            <a:r>
              <a:rPr lang="en-US" dirty="0" smtClean="0"/>
              <a:t>256 bytes – each thread reads a quad-word: int4, float4, …</a:t>
            </a:r>
          </a:p>
          <a:p>
            <a:r>
              <a:rPr lang="en-US" dirty="0" smtClean="0"/>
              <a:t>Starting address must be a multiple of region size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159048"/>
            <a:ext cx="5376862" cy="1632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9576" y="5325575"/>
            <a:ext cx="4924424" cy="15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" y="6400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smtClean="0"/>
              <a:t>Optimizing </a:t>
            </a:r>
            <a:r>
              <a:rPr lang="en-US" dirty="0" smtClean="0"/>
              <a:t>CUDA, Paulius </a:t>
            </a:r>
            <a:r>
              <a:rPr lang="en-US" dirty="0" smtClean="0"/>
              <a:t>Micikevicius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Compaction – uses less registers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Inflation – for coalescing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24100"/>
            <a:ext cx="5686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724400"/>
            <a:ext cx="454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Background Subtraction?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Identify foreground pixels</a:t>
            </a:r>
            <a:endParaRPr lang="en-US" dirty="0"/>
          </a:p>
        </p:txBody>
      </p:sp>
      <p:pic>
        <p:nvPicPr>
          <p:cNvPr id="5" name="top_100_2679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066800" y="2514600"/>
            <a:ext cx="2946400" cy="2209800"/>
          </a:xfrm>
          <a:prstGeom prst="rect">
            <a:avLst/>
          </a:prstGeom>
        </p:spPr>
      </p:pic>
      <p:pic>
        <p:nvPicPr>
          <p:cNvPr id="6" name="2679_background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5105400" y="2514600"/>
            <a:ext cx="3048000" cy="22860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9530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Preprocessing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step for most vision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 over AoS – for coalescing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14600"/>
            <a:ext cx="75057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</a:t>
            </a:r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86000"/>
            <a:ext cx="67627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Invocation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74887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cuda_update(CGMMImage2*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pUINT8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imagein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pUINT8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imageout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//wait for the previous memory operations to finish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cudaStreamSynchronize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copyStream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//copy into and from pinned memory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pinned_in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imagein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....);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imageout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pinned_out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....);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//make sure previous exec finished before 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next memory transfer</a:t>
            </a:r>
            <a:endParaRPr lang="en-US" sz="1200" b="1" dirty="0" smtClean="0">
              <a:solidFill>
                <a:schemeClr val="accent3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cudaStreamSynchronize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execStream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//swap pointers</a:t>
            </a:r>
          </a:p>
          <a:p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	swap(&amp;(pGMM-&gt;d_in1), &amp;(pGMM-&gt;d_in2));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swap(&amp;(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-&gt;d_out1), &amp;(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-&gt;d_out2));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//copy the input image to device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cudaMemcpyAsync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-&gt;d_in1,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pinned_in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....,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copyStream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cudaMemcpyAsync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pinned_out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-&gt;d_out2, ....,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copyStream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//call kernel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backSubKernel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&lt;&lt;&lt;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gridB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threadB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, 0,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execS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&gt;&gt;&gt;(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-&gt;d_in2,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pGMM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-&gt;d_out1, ...);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from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Observe how the running time improved with each optimization technique</a:t>
            </a:r>
          </a:p>
          <a:p>
            <a:endParaRPr lang="en-US" dirty="0" smtClean="0"/>
          </a:p>
          <a:p>
            <a:r>
              <a:rPr lang="en-US" dirty="0" smtClean="0"/>
              <a:t>Naïve Version (use constant memory)- 0.110 seconds</a:t>
            </a:r>
          </a:p>
          <a:p>
            <a:r>
              <a:rPr lang="en-US" dirty="0" smtClean="0"/>
              <a:t>Partial Asynchronous Version (use pinned memory) - 0.078</a:t>
            </a:r>
          </a:p>
          <a:p>
            <a:r>
              <a:rPr lang="en-US" dirty="0" smtClean="0"/>
              <a:t>Memory coalescing (use SoA) - 0.059</a:t>
            </a:r>
          </a:p>
          <a:p>
            <a:r>
              <a:rPr lang="en-US" dirty="0" smtClean="0"/>
              <a:t>More coalescing with inflation and compaction - 0.055</a:t>
            </a:r>
          </a:p>
          <a:p>
            <a:r>
              <a:rPr lang="en-US" dirty="0" smtClean="0"/>
              <a:t>Complete Asynchronous - 0.053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-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speedup 3.7 X on GeForce 8600M GT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905000" y="2819400"/>
          <a:ext cx="577596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57912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481 fps – 256 x 256 video on 8600M GT</a:t>
            </a:r>
          </a:p>
          <a:p>
            <a:r>
              <a:rPr lang="en-US" dirty="0" smtClean="0"/>
              <a:t>HD Video Formats</a:t>
            </a:r>
          </a:p>
          <a:p>
            <a:pPr lvl="1"/>
            <a:r>
              <a:rPr lang="en-US" dirty="0" smtClean="0"/>
              <a:t>720p (1280 x 720) – 40 fps</a:t>
            </a:r>
          </a:p>
          <a:p>
            <a:pPr lvl="1"/>
            <a:r>
              <a:rPr lang="en-US" dirty="0" smtClean="0"/>
              <a:t>1080p (1920 x 1080) – 17.4 fps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828800" y="2819400"/>
          <a:ext cx="5737860" cy="371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Foreground 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121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Generate video frames with varying </a:t>
            </a:r>
            <a:r>
              <a:rPr lang="en-US" dirty="0" smtClean="0"/>
              <a:t>numbers </a:t>
            </a:r>
            <a:r>
              <a:rPr lang="en-US" dirty="0" smtClean="0"/>
              <a:t>of random pixels</a:t>
            </a:r>
          </a:p>
          <a:p>
            <a:r>
              <a:rPr lang="en-US" dirty="0" smtClean="0"/>
              <a:t>GPU version is stable compared to CPU version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057400" y="2971800"/>
          <a:ext cx="5181600" cy="343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  <a:r>
              <a:rPr lang="en-US" dirty="0" smtClean="0"/>
              <a:t> Interface (API)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Interface for developers</a:t>
            </a:r>
          </a:p>
          <a:p>
            <a:r>
              <a:rPr lang="en-US" dirty="0" smtClean="0"/>
              <a:t>Initialize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 =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BackSubCUDA(frames{1}, 0, [0.01 5*5 1 0.5 gpu]);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Add new frames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i=1:numImages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output = BackSubCUDA(frames{i}, h);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end;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Destroy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BackSubCUDA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of the GPU version (recap)</a:t>
            </a:r>
          </a:p>
          <a:p>
            <a:pPr lvl="1"/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Offloading CPU</a:t>
            </a:r>
          </a:p>
          <a:p>
            <a:pPr lvl="1"/>
            <a:r>
              <a:rPr lang="en-US" dirty="0" smtClean="0"/>
              <a:t>Stability</a:t>
            </a:r>
            <a:endParaRPr lang="en-US" dirty="0" smtClean="0"/>
          </a:p>
          <a:p>
            <a:r>
              <a:rPr lang="en-US" dirty="0" smtClean="0"/>
              <a:t>Overcoming the </a:t>
            </a:r>
            <a:r>
              <a:rPr lang="en-US" dirty="0" smtClean="0"/>
              <a:t>Host/Device </a:t>
            </a:r>
            <a:r>
              <a:rPr lang="en-US" dirty="0" smtClean="0"/>
              <a:t>transfer overhead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 smtClean="0"/>
              <a:t>to understand </a:t>
            </a:r>
            <a:r>
              <a:rPr lang="en-US" dirty="0" smtClean="0"/>
              <a:t>optimization techniques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Vehicle Speed Computation from Video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900362"/>
            <a:ext cx="4782998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2631_rev3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" y="25908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4000" dirty="0" smtClean="0"/>
              <a:t>Naïve Method |</a:t>
            </a:r>
            <a:r>
              <a:rPr lang="en-US" i="1" dirty="0" smtClean="0"/>
              <a:t>frame</a:t>
            </a:r>
            <a:r>
              <a:rPr lang="en-US" i="1" baseline="-25000" dirty="0" smtClean="0"/>
              <a:t>i</a:t>
            </a:r>
            <a:r>
              <a:rPr lang="en-US" i="1" dirty="0" smtClean="0"/>
              <a:t> – background</a:t>
            </a:r>
            <a:r>
              <a:rPr lang="en-US" sz="4000" dirty="0" smtClean="0"/>
              <a:t>| &gt; </a:t>
            </a:r>
            <a:r>
              <a:rPr lang="en-US" i="1" dirty="0" smtClean="0"/>
              <a:t>Threshold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Illumination Changes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Gradual (evening to night)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Sudden (overhead clouds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Changes in the background geometry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Parked cars (should become part of the background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Camera related issues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Camera oscillations (shaking)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Grainy noise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Changes </a:t>
            </a:r>
            <a:r>
              <a:rPr lang="en-US" dirty="0" smtClean="0"/>
              <a:t>in background objects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Tree branches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dirty="0" smtClean="0"/>
              <a:t>Sea 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 Difference | </a:t>
            </a:r>
            <a:r>
              <a:rPr lang="en-US" sz="2800" i="1" dirty="0" smtClean="0"/>
              <a:t>frame</a:t>
            </a:r>
            <a:r>
              <a:rPr lang="en-US" sz="2800" i="1" baseline="-25000" dirty="0" smtClean="0"/>
              <a:t>i</a:t>
            </a:r>
            <a:r>
              <a:rPr lang="en-US" sz="2800" i="1" dirty="0" smtClean="0"/>
              <a:t> – frame</a:t>
            </a:r>
            <a:r>
              <a:rPr lang="en-US" sz="2800" i="1" baseline="-25000" dirty="0" smtClean="0"/>
              <a:t>(i-1) </a:t>
            </a:r>
            <a:r>
              <a:rPr lang="en-US" dirty="0" smtClean="0"/>
              <a:t>|&gt; </a:t>
            </a:r>
            <a:r>
              <a:rPr lang="en-US" sz="2800" i="1" dirty="0" smtClean="0"/>
              <a:t>Threshold</a:t>
            </a:r>
            <a:endParaRPr lang="en-US" sz="2800" i="1" dirty="0"/>
          </a:p>
          <a:p>
            <a:r>
              <a:rPr lang="en-US" dirty="0"/>
              <a:t>Background as the </a:t>
            </a:r>
            <a:r>
              <a:rPr lang="en-US" dirty="0" smtClean="0"/>
              <a:t>running average</a:t>
            </a:r>
          </a:p>
          <a:p>
            <a:pPr lvl="1"/>
            <a:r>
              <a:rPr lang="en-US" sz="2400" i="1" dirty="0" smtClean="0"/>
              <a:t>B</a:t>
            </a:r>
            <a:r>
              <a:rPr lang="en-US" sz="2400" i="1" baseline="-25000" dirty="0" smtClean="0"/>
              <a:t>i+ 1</a:t>
            </a:r>
            <a:r>
              <a:rPr lang="en-US" sz="2400" i="1" dirty="0" smtClean="0"/>
              <a:t>= </a:t>
            </a:r>
            <a:r>
              <a:rPr lang="el-GR" sz="2400" i="1" dirty="0" smtClean="0"/>
              <a:t>α*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+ (1 -</a:t>
            </a:r>
            <a:r>
              <a:rPr lang="el-GR" sz="2400" i="1" dirty="0" smtClean="0"/>
              <a:t>α) * </a:t>
            </a:r>
            <a:r>
              <a:rPr lang="en-US" sz="2400" i="1" dirty="0" smtClean="0"/>
              <a:t>B</a:t>
            </a:r>
            <a:r>
              <a:rPr lang="en-US" sz="2400" i="1" baseline="-25000" dirty="0" smtClean="0"/>
              <a:t>i</a:t>
            </a:r>
            <a:endParaRPr lang="en-US" sz="2400" b="1" i="1" baseline="-25000" dirty="0" smtClean="0"/>
          </a:p>
          <a:p>
            <a:r>
              <a:rPr lang="en-US" dirty="0" smtClean="0"/>
              <a:t>Gaussian Mixture Models</a:t>
            </a:r>
          </a:p>
          <a:p>
            <a:r>
              <a:rPr lang="en-US" dirty="0" smtClean="0"/>
              <a:t>Kernel </a:t>
            </a:r>
            <a:r>
              <a:rPr lang="en-US" dirty="0"/>
              <a:t>Density Estimators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514600"/>
            <a:ext cx="5715000" cy="97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Mixture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pixel modeled with a mixture of </a:t>
            </a:r>
            <a:r>
              <a:rPr lang="en-US" dirty="0" smtClean="0"/>
              <a:t>Gaussians</a:t>
            </a:r>
            <a:endParaRPr lang="en-US" dirty="0" smtClean="0"/>
          </a:p>
          <a:p>
            <a:r>
              <a:rPr lang="en-US" dirty="0" smtClean="0"/>
              <a:t>Flexible to handle variations in the background</a:t>
            </a:r>
          </a:p>
          <a:p>
            <a:endParaRPr lang="en-US" dirty="0"/>
          </a:p>
        </p:txBody>
      </p:sp>
      <p:pic>
        <p:nvPicPr>
          <p:cNvPr id="3074" name="Picture 2" descr="F:\Spring 2009\MultiCore\Project\gaussian intro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0"/>
            <a:ext cx="5343525" cy="364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GMM Background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029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Two tasks performed real-time</a:t>
            </a:r>
          </a:p>
          <a:p>
            <a:pPr lvl="1"/>
            <a:r>
              <a:rPr lang="en-US" dirty="0" smtClean="0"/>
              <a:t>Learning the background model</a:t>
            </a:r>
          </a:p>
          <a:p>
            <a:pPr lvl="1"/>
            <a:r>
              <a:rPr lang="en-US" dirty="0" smtClean="0"/>
              <a:t>Classifying pixels as background or foreground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Learning </a:t>
            </a:r>
            <a:r>
              <a:rPr lang="en-US" dirty="0" smtClean="0"/>
              <a:t>the background model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parameters of </a:t>
            </a:r>
            <a:r>
              <a:rPr lang="en-US" dirty="0" smtClean="0"/>
              <a:t>Gaussians </a:t>
            </a:r>
            <a:endParaRPr lang="en-US" dirty="0" smtClean="0"/>
          </a:p>
          <a:p>
            <a:pPr lvl="2"/>
            <a:r>
              <a:rPr lang="en-US" dirty="0" smtClean="0"/>
              <a:t>Mean </a:t>
            </a:r>
          </a:p>
          <a:p>
            <a:pPr lvl="2"/>
            <a:r>
              <a:rPr lang="en-US" dirty="0" smtClean="0"/>
              <a:t>Variance and</a:t>
            </a:r>
          </a:p>
          <a:p>
            <a:pPr lvl="2"/>
            <a:r>
              <a:rPr lang="en-US" dirty="0" smtClean="0"/>
              <a:t>Weight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smtClean="0"/>
              <a:t>Gaussians per </a:t>
            </a:r>
            <a:r>
              <a:rPr lang="en-US" dirty="0" smtClean="0"/>
              <a:t>pixel </a:t>
            </a:r>
          </a:p>
          <a:p>
            <a:endParaRPr lang="en-US" dirty="0" smtClean="0"/>
          </a:p>
          <a:p>
            <a:r>
              <a:rPr lang="en-US" dirty="0" smtClean="0"/>
              <a:t>Enhanced </a:t>
            </a:r>
            <a:r>
              <a:rPr lang="en-US" dirty="0" smtClean="0"/>
              <a:t>GMM is 20% faster than the original GMM*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6248401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 smtClean="0"/>
              <a:t>Improved Adaptive Gaussian Mixture Model for Background Subtraction , Zoran Zivkovic, ICPR 2004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158037" cy="1198562"/>
          </a:xfrm>
        </p:spPr>
        <p:txBody>
          <a:bodyPr>
            <a:normAutofit/>
          </a:bodyPr>
          <a:lstStyle/>
          <a:p>
            <a:r>
              <a:rPr lang="en-US" dirty="0" smtClean="0"/>
              <a:t>Classifying Pixels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37475" cy="4572000"/>
          </a:xfrm>
        </p:spPr>
        <p:txBody>
          <a:bodyPr/>
          <a:lstStyle/>
          <a:p>
            <a:r>
              <a:rPr lang="en-US" sz="2000" dirty="0" smtClean="0"/>
              <a:t>         =   value of a pixel at time t in RGB color space</a:t>
            </a:r>
            <a:r>
              <a:rPr lang="en-US" sz="18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Bayesian decision R – if pixel is background (BG) or foreground (FG):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1295400" y="5257800"/>
            <a:ext cx="5219290" cy="595477"/>
            <a:chOff x="1410110" y="5257800"/>
            <a:chExt cx="5219290" cy="595477"/>
          </a:xfrm>
        </p:grpSpPr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2895600" y="5335314"/>
              <a:ext cx="3733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= Background Model</a:t>
              </a:r>
            </a:p>
          </p:txBody>
        </p:sp>
        <p:pic>
          <p:nvPicPr>
            <p:cNvPr id="6758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10110" y="5257800"/>
              <a:ext cx="1485490" cy="595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14"/>
          <p:cNvGrpSpPr/>
          <p:nvPr/>
        </p:nvGrpSpPr>
        <p:grpSpPr>
          <a:xfrm>
            <a:off x="1295400" y="5868714"/>
            <a:ext cx="6705600" cy="450851"/>
            <a:chOff x="1295400" y="5868714"/>
            <a:chExt cx="6705600" cy="450851"/>
          </a:xfrm>
        </p:grpSpPr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2895600" y="5868714"/>
              <a:ext cx="5105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= Estimated model, based on the training set X</a:t>
              </a:r>
            </a:p>
          </p:txBody>
        </p:sp>
        <p:pic>
          <p:nvPicPr>
            <p:cNvPr id="6759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95400" y="5886177"/>
              <a:ext cx="1600200" cy="433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1644267"/>
            <a:ext cx="559308" cy="33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2895600"/>
            <a:ext cx="5081587" cy="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12"/>
          <p:cNvGrpSpPr/>
          <p:nvPr/>
        </p:nvGrpSpPr>
        <p:grpSpPr>
          <a:xfrm>
            <a:off x="914400" y="4267200"/>
            <a:ext cx="6553200" cy="1122640"/>
            <a:chOff x="914400" y="4419600"/>
            <a:chExt cx="6553200" cy="1122640"/>
          </a:xfrm>
        </p:grpSpPr>
        <p:pic>
          <p:nvPicPr>
            <p:cNvPr id="67592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257800" y="4419600"/>
              <a:ext cx="2209800" cy="466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914400" y="4495800"/>
              <a:ext cx="5029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en-US" sz="2000" dirty="0" smtClean="0"/>
                <a:t>Initially set p(FG) = p(BG), therefore if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000" dirty="0" smtClean="0"/>
                <a:t>	decide background</a:t>
              </a:r>
            </a:p>
            <a:p>
              <a:r>
                <a:rPr lang="en-US" dirty="0" smtClean="0"/>
                <a:t> 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158037" cy="1198562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 and Assumptions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37475" cy="4572000"/>
          </a:xfrm>
        </p:spPr>
        <p:txBody>
          <a:bodyPr/>
          <a:lstStyle/>
          <a:p>
            <a:r>
              <a:rPr lang="en-US" sz="2000" dirty="0" smtClean="0"/>
              <a:t>         =   value of a pixel at time t in RGB color space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2000" dirty="0" smtClean="0"/>
              <a:t>Pixel-based background subtraction involves a decision if the pixel belongs to background (BG) or foreground object (FG). </a:t>
            </a:r>
          </a:p>
          <a:p>
            <a:r>
              <a:rPr lang="en-US" sz="2000" dirty="0" smtClean="0"/>
              <a:t>Bayesian decision R is made by: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219200" y="4191000"/>
            <a:ext cx="7391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 smtClean="0"/>
              <a:t>We set p(FG) = p(BG) , assuming we don’t know anything about the foreground objects and assume uniform distribution for the foreground object appearance. Therefore, if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sz="2000" dirty="0" smtClean="0"/>
              <a:t>decide that pixel belongs to background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124200" y="5563914"/>
            <a:ext cx="373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= Background Model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124200" y="6097314"/>
            <a:ext cx="510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= Estimated model, based on the training set X</a:t>
            </a:r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8710" y="5486400"/>
            <a:ext cx="1485490" cy="59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6114777"/>
            <a:ext cx="1600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1644267"/>
            <a:ext cx="559308" cy="33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4800601"/>
            <a:ext cx="2209800" cy="46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59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3124200"/>
            <a:ext cx="5081587" cy="8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4868</TotalTime>
  <Words>902</Words>
  <Application>Microsoft Office PowerPoint</Application>
  <PresentationFormat>On-screen Show (4:3)</PresentationFormat>
  <Paragraphs>221</Paragraphs>
  <Slides>28</Slides>
  <Notes>7</Notes>
  <HiddenSlides>2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Fast Background Subtraction using CUDA </vt:lpstr>
      <vt:lpstr>What is Background Subtraction?</vt:lpstr>
      <vt:lpstr>Applications</vt:lpstr>
      <vt:lpstr>Why is it Hard?</vt:lpstr>
      <vt:lpstr>Current Approaches</vt:lpstr>
      <vt:lpstr>Gaussian Mixture Models</vt:lpstr>
      <vt:lpstr>GMM Background Subtraction</vt:lpstr>
      <vt:lpstr>Classifying Pixels</vt:lpstr>
      <vt:lpstr>Definitions and Assumptions</vt:lpstr>
      <vt:lpstr>The GMM Model</vt:lpstr>
      <vt:lpstr>The Update Equations</vt:lpstr>
      <vt:lpstr>Background Subtraction Results</vt:lpstr>
      <vt:lpstr>CPU/GPU Implementation</vt:lpstr>
      <vt:lpstr>How to Parallelize?</vt:lpstr>
      <vt:lpstr>Preliminary Results</vt:lpstr>
      <vt:lpstr>Optimization</vt:lpstr>
      <vt:lpstr>Memory Related</vt:lpstr>
      <vt:lpstr>CUDA Memory Coalescing (recap)*</vt:lpstr>
      <vt:lpstr>Memory Coalescing</vt:lpstr>
      <vt:lpstr>Memory Coalescing</vt:lpstr>
      <vt:lpstr>Asynchronous Execution</vt:lpstr>
      <vt:lpstr>Asynchronous Invocation</vt:lpstr>
      <vt:lpstr>Gain from Optimization</vt:lpstr>
      <vt:lpstr>Experiments - Speedup</vt:lpstr>
      <vt:lpstr>Frame Rate</vt:lpstr>
      <vt:lpstr>Foreground Fraction</vt:lpstr>
      <vt:lpstr>Matlab Interface (API)</vt:lpstr>
      <vt:lpstr>Conclusions</vt:lpstr>
    </vt:vector>
  </TitlesOfParts>
  <Company>UCF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Background Subtraction using CUDA</dc:title>
  <dc:creator>Janaka Liyanage</dc:creator>
  <cp:lastModifiedBy>Janaka Liyanage</cp:lastModifiedBy>
  <cp:revision>218</cp:revision>
  <dcterms:created xsi:type="dcterms:W3CDTF">2009-03-19T14:56:01Z</dcterms:created>
  <dcterms:modified xsi:type="dcterms:W3CDTF">2009-04-16T17:19:28Z</dcterms:modified>
</cp:coreProperties>
</file>